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97">
          <p15:clr>
            <a:srgbClr val="A4A3A4"/>
          </p15:clr>
        </p15:guide>
        <p15:guide id="2" orient="horz" pos="303">
          <p15:clr>
            <a:srgbClr val="A4A3A4"/>
          </p15:clr>
        </p15:guide>
        <p15:guide id="3" pos="5465">
          <p15:clr>
            <a:srgbClr val="A4A3A4"/>
          </p15:clr>
        </p15:guide>
        <p15:guide id="4" pos="317">
          <p15:clr>
            <a:srgbClr val="A4A3A4"/>
          </p15:clr>
        </p15:guide>
        <p15:guide id="5" pos="2767">
          <p15:clr>
            <a:srgbClr val="A4A3A4"/>
          </p15:clr>
        </p15:guide>
        <p15:guide id="6" pos="2880">
          <p15:clr>
            <a:srgbClr val="A4A3A4"/>
          </p15:clr>
        </p15:guide>
        <p15:guide id="7" orient="horz" pos="575">
          <p15:clr>
            <a:srgbClr val="A4A3A4"/>
          </p15:clr>
        </p15:guide>
        <p15:guide id="8" pos="431">
          <p15:clr>
            <a:srgbClr val="A4A3A4"/>
          </p15:clr>
        </p15:guide>
        <p15:guide id="9" orient="horz" pos="1006">
          <p15:clr>
            <a:srgbClr val="A4A3A4"/>
          </p15:clr>
        </p15:guide>
        <p15:guide id="10" pos="2993">
          <p15:clr>
            <a:srgbClr val="A4A3A4"/>
          </p15:clr>
        </p15:guide>
        <p15:guide id="11" orient="horz" pos="3047">
          <p15:clr>
            <a:srgbClr val="A4A3A4"/>
          </p15:clr>
        </p15:guide>
        <p15:guide id="12" orient="horz" pos="734">
          <p15:clr>
            <a:srgbClr val="A4A3A4"/>
          </p15:clr>
        </p15:guide>
        <p15:guide id="13" pos="2562">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56" roundtripDataSignature="AMtx7mjSjQ/VuJOXc1eMDS450X0cPBxa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97" orient="horz"/>
        <p:guide pos="303" orient="horz"/>
        <p:guide pos="5465"/>
        <p:guide pos="317"/>
        <p:guide pos="2767"/>
        <p:guide pos="2880"/>
        <p:guide pos="575" orient="horz"/>
        <p:guide pos="431"/>
        <p:guide pos="1006" orient="horz"/>
        <p:guide pos="2993"/>
        <p:guide pos="3047" orient="horz"/>
        <p:guide pos="734" orient="horz"/>
        <p:guide pos="2562"/>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 name="Google Shape;3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lnSpc>
                <a:spcPct val="90000"/>
              </a:lnSpc>
              <a:spcBef>
                <a:spcPts val="0"/>
              </a:spcBef>
              <a:spcAft>
                <a:spcPts val="0"/>
              </a:spcAft>
              <a:buNone/>
            </a:pPr>
            <a:r>
              <a:rPr lang="es-PE" sz="1600">
                <a:solidFill>
                  <a:srgbClr val="A5A5A5"/>
                </a:solidFill>
                <a:latin typeface="Calibri"/>
                <a:ea typeface="Calibri"/>
                <a:cs typeface="Calibri"/>
                <a:sym typeface="Calibri"/>
              </a:rPr>
              <a:t>LÓPEZ ARANGUREN, José Luis</a:t>
            </a:r>
            <a:endParaRPr/>
          </a:p>
          <a:p>
            <a:pPr indent="0" lvl="0" marL="11725" rtl="0" algn="l">
              <a:lnSpc>
                <a:spcPct val="90000"/>
              </a:lnSpc>
              <a:spcBef>
                <a:spcPts val="0"/>
              </a:spcBef>
              <a:spcAft>
                <a:spcPts val="0"/>
              </a:spcAft>
              <a:buNone/>
            </a:pPr>
            <a:r>
              <a:rPr lang="es-PE" sz="1600">
                <a:solidFill>
                  <a:srgbClr val="A5A5A5"/>
                </a:solidFill>
                <a:latin typeface="Calibri"/>
                <a:ea typeface="Calibri"/>
                <a:cs typeface="Calibri"/>
                <a:sym typeface="Calibri"/>
              </a:rPr>
              <a:t>“La ética y su etimología” En: </a:t>
            </a:r>
            <a:r>
              <a:rPr i="1" lang="es-PE" sz="1600">
                <a:solidFill>
                  <a:srgbClr val="A5A5A5"/>
                </a:solidFill>
                <a:latin typeface="Calibri"/>
                <a:ea typeface="Calibri"/>
                <a:cs typeface="Calibri"/>
                <a:sym typeface="Calibri"/>
              </a:rPr>
              <a:t>Arbor, </a:t>
            </a:r>
            <a:r>
              <a:rPr lang="es-PE" sz="1600">
                <a:solidFill>
                  <a:srgbClr val="A5A5A5"/>
                </a:solidFill>
                <a:latin typeface="Calibri"/>
                <a:ea typeface="Calibri"/>
                <a:cs typeface="Calibri"/>
                <a:sym typeface="Calibri"/>
              </a:rPr>
              <a:t>N° 113. Madrid, 1955 </a:t>
            </a:r>
            <a:endParaRPr b="1" sz="1600">
              <a:solidFill>
                <a:srgbClr val="A5A5A5"/>
              </a:solidFill>
              <a:latin typeface="Calibri"/>
              <a:ea typeface="Calibri"/>
              <a:cs typeface="Calibri"/>
              <a:sym typeface="Calibri"/>
            </a:endParaRPr>
          </a:p>
          <a:p>
            <a:pPr indent="0" lvl="0" marL="0" rtl="0" algn="l">
              <a:spcBef>
                <a:spcPts val="0"/>
              </a:spcBef>
              <a:spcAft>
                <a:spcPts val="0"/>
              </a:spcAft>
              <a:buNone/>
            </a:pPr>
            <a:r>
              <a:t/>
            </a:r>
            <a:endParaRPr/>
          </a:p>
        </p:txBody>
      </p:sp>
      <p:sp>
        <p:nvSpPr>
          <p:cNvPr id="158" name="Google Shape;15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rPr>
              <a:t>LÓPEZ ARANGUREN, José Luis. “La ética y su etimología”. En: </a:t>
            </a:r>
            <a:r>
              <a:rPr i="1" lang="es-PE" sz="1600">
                <a:solidFill>
                  <a:srgbClr val="262626"/>
                </a:solidFill>
              </a:rPr>
              <a:t>Arbor, </a:t>
            </a:r>
            <a:r>
              <a:rPr lang="es-PE" sz="1600">
                <a:solidFill>
                  <a:srgbClr val="262626"/>
                </a:solidFill>
              </a:rPr>
              <a:t>N° 113. Madrid, 1955 </a:t>
            </a:r>
            <a:endParaRPr b="1" sz="1600">
              <a:solidFill>
                <a:srgbClr val="262626"/>
              </a:solidFill>
            </a:endParaRPr>
          </a:p>
          <a:p>
            <a:pPr indent="0" lvl="0" marL="0" rtl="0" algn="l">
              <a:spcBef>
                <a:spcPts val="0"/>
              </a:spcBef>
              <a:spcAft>
                <a:spcPts val="0"/>
              </a:spcAft>
              <a:buNone/>
            </a:pPr>
            <a:r>
              <a:t/>
            </a:r>
            <a:endParaRPr/>
          </a:p>
        </p:txBody>
      </p:sp>
      <p:sp>
        <p:nvSpPr>
          <p:cNvPr id="167" name="Google Shape;167;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Font typeface="Calibri"/>
              <a:buNone/>
            </a:pPr>
            <a:r>
              <a:rPr lang="es-PE" sz="1800">
                <a:latin typeface="Calibri"/>
                <a:ea typeface="Calibri"/>
                <a:cs typeface="Calibri"/>
                <a:sym typeface="Calibri"/>
              </a:rPr>
              <a:t>El video brinda un amplio análisis del concepto de ética y sus diferentes enfoques.</a:t>
            </a:r>
            <a:endParaRPr/>
          </a:p>
        </p:txBody>
      </p:sp>
      <p:sp>
        <p:nvSpPr>
          <p:cNvPr id="177" name="Google Shape;17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90" name="Google Shape;190;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rPr>
              <a:t>POLO SANTILLÁN, Miguel Ángel. </a:t>
            </a:r>
            <a:r>
              <a:rPr i="1" lang="es-PE" sz="1600">
                <a:solidFill>
                  <a:srgbClr val="262626"/>
                </a:solidFill>
              </a:rPr>
              <a:t>La morada del hombre: sobre la vida ética. </a:t>
            </a:r>
            <a:r>
              <a:rPr lang="es-PE" sz="1600">
                <a:solidFill>
                  <a:srgbClr val="262626"/>
                </a:solidFill>
              </a:rPr>
              <a:t>Lima, 2004 </a:t>
            </a:r>
            <a:endParaRPr b="1" sz="1600">
              <a:solidFill>
                <a:srgbClr val="262626"/>
              </a:solidFill>
            </a:endParaRPr>
          </a:p>
          <a:p>
            <a:pPr indent="0" lvl="0" marL="0" rtl="0" algn="l">
              <a:spcBef>
                <a:spcPts val="0"/>
              </a:spcBef>
              <a:spcAft>
                <a:spcPts val="0"/>
              </a:spcAft>
              <a:buNone/>
            </a:pPr>
            <a:r>
              <a:t/>
            </a:r>
            <a:endParaRPr/>
          </a:p>
        </p:txBody>
      </p:sp>
      <p:sp>
        <p:nvSpPr>
          <p:cNvPr id="198" name="Google Shape;198;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07" name="Google Shape;20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16" name="Google Shape;21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25" name="Google Shape;225;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34" name="Google Shape;234;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PE" sz="1600">
                <a:solidFill>
                  <a:srgbClr val="262626"/>
                </a:solidFill>
              </a:rPr>
              <a:t>GALLO ARMOSINO, Antonio. </a:t>
            </a:r>
            <a:r>
              <a:rPr i="1" lang="es-PE" sz="1600">
                <a:solidFill>
                  <a:srgbClr val="262626"/>
                </a:solidFill>
              </a:rPr>
              <a:t>Introducción a los valores. </a:t>
            </a:r>
            <a:r>
              <a:rPr lang="es-PE" sz="1600">
                <a:solidFill>
                  <a:srgbClr val="262626"/>
                </a:solidFill>
              </a:rPr>
              <a:t>Guatemala, 2006 </a:t>
            </a:r>
            <a:endParaRPr/>
          </a:p>
          <a:p>
            <a:pPr indent="0" lvl="0" marL="11725" marR="0" rtl="0" algn="l">
              <a:lnSpc>
                <a:spcPct val="100000"/>
              </a:lnSpc>
              <a:spcBef>
                <a:spcPts val="0"/>
              </a:spcBef>
              <a:spcAft>
                <a:spcPts val="0"/>
              </a:spcAft>
              <a:buClr>
                <a:schemeClr val="dk1"/>
              </a:buClr>
              <a:buSzPts val="1600"/>
              <a:buFont typeface="Calibri"/>
              <a:buNone/>
            </a:pPr>
            <a:r>
              <a:rPr b="0" i="0" lang="es-PE" sz="1600">
                <a:solidFill>
                  <a:schemeClr val="dk1"/>
                </a:solidFill>
                <a:latin typeface="Calibri"/>
                <a:ea typeface="Calibri"/>
                <a:cs typeface="Calibri"/>
                <a:sym typeface="Calibri"/>
              </a:rPr>
              <a:t>Imagen(es) utilizada(s) con licencia de Shutterstock.com.</a:t>
            </a:r>
            <a:endParaRPr sz="1600">
              <a:solidFill>
                <a:srgbClr val="262626"/>
              </a:solidFill>
              <a:latin typeface="Calibri"/>
              <a:ea typeface="Calibri"/>
              <a:cs typeface="Calibri"/>
              <a:sym typeface="Calibri"/>
            </a:endParaRPr>
          </a:p>
        </p:txBody>
      </p:sp>
      <p:sp>
        <p:nvSpPr>
          <p:cNvPr id="243" name="Google Shape;24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PE" sz="1600">
                <a:solidFill>
                  <a:srgbClr val="262626"/>
                </a:solidFill>
              </a:rPr>
              <a:t>ACNUR. </a:t>
            </a:r>
            <a:r>
              <a:rPr i="1" lang="es-PE" sz="1600">
                <a:solidFill>
                  <a:srgbClr val="262626"/>
                </a:solidFill>
              </a:rPr>
              <a:t>Valores humanos: lista de los 7 más importantes. </a:t>
            </a:r>
            <a:r>
              <a:rPr lang="es-PE" sz="1600">
                <a:solidFill>
                  <a:srgbClr val="262626"/>
                </a:solidFill>
              </a:rPr>
              <a:t>En: https://bit.ly/3gTFn7A. Madrid, 2017 </a:t>
            </a:r>
            <a:endParaRPr b="1" sz="1600">
              <a:solidFill>
                <a:srgbClr val="262626"/>
              </a:solidFill>
            </a:endParaRPr>
          </a:p>
        </p:txBody>
      </p:sp>
      <p:sp>
        <p:nvSpPr>
          <p:cNvPr id="260" name="Google Shape;260;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rPr>
              <a:t>ACNUR. </a:t>
            </a:r>
            <a:r>
              <a:rPr i="1" lang="es-PE" sz="1600">
                <a:solidFill>
                  <a:srgbClr val="262626"/>
                </a:solidFill>
              </a:rPr>
              <a:t>Valores humanos: lista de los 7 más importantes. </a:t>
            </a:r>
            <a:r>
              <a:rPr lang="es-PE" sz="1600">
                <a:solidFill>
                  <a:srgbClr val="262626"/>
                </a:solidFill>
              </a:rPr>
              <a:t>En: https://bit.ly/3gTFn7A. Madrid, 2017 </a:t>
            </a:r>
            <a:endParaRPr b="1" sz="1600">
              <a:solidFill>
                <a:srgbClr val="262626"/>
              </a:solidFill>
            </a:endParaRPr>
          </a:p>
          <a:p>
            <a:pPr indent="0" lvl="0" marL="0" rtl="0" algn="l">
              <a:spcBef>
                <a:spcPts val="0"/>
              </a:spcBef>
              <a:spcAft>
                <a:spcPts val="0"/>
              </a:spcAft>
              <a:buNone/>
            </a:pPr>
            <a:r>
              <a:t/>
            </a:r>
            <a:endParaRPr/>
          </a:p>
        </p:txBody>
      </p:sp>
      <p:sp>
        <p:nvSpPr>
          <p:cNvPr id="269" name="Google Shape;269;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rPr>
              <a:t>ACNUR. </a:t>
            </a:r>
            <a:r>
              <a:rPr i="1" lang="es-PE" sz="1600">
                <a:solidFill>
                  <a:srgbClr val="262626"/>
                </a:solidFill>
              </a:rPr>
              <a:t>Valores humanos: lista de los 7 más importantes. </a:t>
            </a:r>
            <a:r>
              <a:rPr lang="es-PE" sz="1600">
                <a:solidFill>
                  <a:srgbClr val="262626"/>
                </a:solidFill>
              </a:rPr>
              <a:t>En: https://bit.ly/3gTFn7A. Madrid, 2017 </a:t>
            </a:r>
            <a:endParaRPr b="1" sz="1600">
              <a:solidFill>
                <a:srgbClr val="262626"/>
              </a:solidFill>
            </a:endParaRPr>
          </a:p>
        </p:txBody>
      </p:sp>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Calibri"/>
              <a:buNone/>
            </a:pPr>
            <a:r>
              <a:rPr lang="es-PE" sz="1600">
                <a:latin typeface="Calibri"/>
                <a:ea typeface="Calibri"/>
                <a:cs typeface="Calibri"/>
                <a:sym typeface="Calibri"/>
              </a:rPr>
              <a:t>El video explica la diferencia entre ética y moral con ejemplos. </a:t>
            </a:r>
            <a:endParaRPr/>
          </a:p>
        </p:txBody>
      </p:sp>
      <p:sp>
        <p:nvSpPr>
          <p:cNvPr id="344" name="Google Shape;344;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57" name="Google Shape;357;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65" name="Google Shape;365;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rPr>
              <a:t>OSORIO VALENCIA, Valentina. </a:t>
            </a:r>
            <a:r>
              <a:rPr i="1" lang="es-PE" sz="1600">
                <a:solidFill>
                  <a:srgbClr val="262626"/>
                </a:solidFill>
              </a:rPr>
              <a:t>Modelo para la evaluación de programas de ética organizacional en las universidades. </a:t>
            </a:r>
            <a:r>
              <a:rPr lang="es-PE" sz="1600">
                <a:solidFill>
                  <a:srgbClr val="262626"/>
                </a:solidFill>
              </a:rPr>
              <a:t>Manizales, 2017 </a:t>
            </a:r>
            <a:endParaRPr b="1" sz="1600">
              <a:solidFill>
                <a:srgbClr val="262626"/>
              </a:solidFill>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74" name="Google Shape;374;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83" name="Google Shape;383;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392" name="Google Shape;392;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 name="Google Shape;7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01" name="Google Shape;401;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10" name="Google Shape;410;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rPr>
              <a:t>CANO JIMÉNEZ, Miguel Ángel. </a:t>
            </a:r>
            <a:r>
              <a:rPr i="1" lang="es-PE" sz="1600">
                <a:solidFill>
                  <a:srgbClr val="262626"/>
                </a:solidFill>
              </a:rPr>
              <a:t>Principios éticos universales. </a:t>
            </a:r>
            <a:r>
              <a:rPr lang="es-PE" sz="1600">
                <a:solidFill>
                  <a:srgbClr val="262626"/>
                </a:solidFill>
              </a:rPr>
              <a:t>Scotts Valley, 2018 </a:t>
            </a:r>
            <a:endParaRPr b="1" sz="1600">
              <a:solidFill>
                <a:srgbClr val="262626"/>
              </a:solidFill>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418" name="Google Shape;418;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rPr>
              <a:t>CANO JIMÉNEZ, Miguel Ángel. </a:t>
            </a:r>
            <a:r>
              <a:rPr i="1" lang="es-PE" sz="1600">
                <a:solidFill>
                  <a:srgbClr val="262626"/>
                </a:solidFill>
              </a:rPr>
              <a:t>Principios éticos universales. </a:t>
            </a:r>
            <a:r>
              <a:rPr lang="es-PE" sz="1600">
                <a:solidFill>
                  <a:srgbClr val="262626"/>
                </a:solidFill>
              </a:rPr>
              <a:t>Scotts Valley, 2018 </a:t>
            </a:r>
            <a:endParaRPr b="1" sz="1600">
              <a:solidFill>
                <a:srgbClr val="262626"/>
              </a:solidFill>
            </a:endParaRPr>
          </a:p>
          <a:p>
            <a:pPr indent="0" lvl="0" marL="0" rtl="0" algn="l">
              <a:spcBef>
                <a:spcPts val="0"/>
              </a:spcBef>
              <a:spcAft>
                <a:spcPts val="0"/>
              </a:spcAft>
              <a:buNone/>
            </a:pPr>
            <a:r>
              <a:t/>
            </a:r>
            <a:endParaRPr>
              <a:latin typeface="Arial"/>
              <a:ea typeface="Arial"/>
              <a:cs typeface="Arial"/>
              <a:sym typeface="Arial"/>
            </a:endParaRPr>
          </a:p>
        </p:txBody>
      </p:sp>
      <p:sp>
        <p:nvSpPr>
          <p:cNvPr id="427" name="Google Shape;427;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6" name="Google Shape;456;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85" name="Google Shape;485;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14" name="Google Shape;514;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latin typeface="Calibri"/>
                <a:ea typeface="Calibri"/>
                <a:cs typeface="Calibri"/>
                <a:sym typeface="Calibri"/>
              </a:rPr>
              <a:t>ESQUIVEL ESTRADA, Noé Héctor."Del relativismo moral al universalismo ético y sus paradojas". En: </a:t>
            </a:r>
            <a:r>
              <a:rPr i="1" lang="es-PE" sz="1600">
                <a:solidFill>
                  <a:srgbClr val="262626"/>
                </a:solidFill>
                <a:latin typeface="Calibri"/>
                <a:ea typeface="Calibri"/>
                <a:cs typeface="Calibri"/>
                <a:sym typeface="Calibri"/>
              </a:rPr>
              <a:t>La Lámpara de Diógenes</a:t>
            </a:r>
            <a:r>
              <a:rPr lang="es-PE" sz="1600">
                <a:solidFill>
                  <a:srgbClr val="262626"/>
                </a:solidFill>
                <a:latin typeface="Calibri"/>
                <a:ea typeface="Calibri"/>
                <a:cs typeface="Calibri"/>
                <a:sym typeface="Calibri"/>
              </a:rPr>
              <a:t>, vol. 5, N° 8 y 9. Puebla, 2004 </a:t>
            </a:r>
            <a:endParaRPr/>
          </a:p>
          <a:p>
            <a:pPr indent="0" lvl="0" marL="0" rtl="0" algn="l">
              <a:spcBef>
                <a:spcPts val="0"/>
              </a:spcBef>
              <a:spcAft>
                <a:spcPts val="0"/>
              </a:spcAft>
              <a:buNone/>
            </a:pPr>
            <a:r>
              <a:t/>
            </a:r>
            <a:endParaRPr>
              <a:latin typeface="Arial"/>
              <a:ea typeface="Arial"/>
              <a:cs typeface="Arial"/>
              <a:sym typeface="Arial"/>
            </a:endParaRPr>
          </a:p>
        </p:txBody>
      </p:sp>
      <p:sp>
        <p:nvSpPr>
          <p:cNvPr id="522" name="Google Shape;522;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Calibri"/>
              <a:buNone/>
            </a:pPr>
            <a:r>
              <a:rPr lang="es-PE" sz="1600">
                <a:latin typeface="Calibri"/>
                <a:ea typeface="Calibri"/>
                <a:cs typeface="Calibri"/>
                <a:sym typeface="Calibri"/>
              </a:rPr>
              <a:t>El video nos permite reflexionar sobre los alcances de la moral como concepto. </a:t>
            </a:r>
            <a:endParaRPr/>
          </a:p>
        </p:txBody>
      </p:sp>
      <p:sp>
        <p:nvSpPr>
          <p:cNvPr id="533" name="Google Shape;533;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46" name="Google Shape;546;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3" name="Google Shape;8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rPr>
              <a:t>FERNÁNDEZ ESTECCHE, Scarlet. </a:t>
            </a:r>
            <a:r>
              <a:rPr i="1" lang="es-PE" sz="1600">
                <a:solidFill>
                  <a:srgbClr val="262626"/>
                </a:solidFill>
              </a:rPr>
              <a:t>10 problemas éticos del mundo actual. </a:t>
            </a:r>
            <a:r>
              <a:rPr lang="es-PE" sz="1600">
                <a:solidFill>
                  <a:srgbClr val="262626"/>
                </a:solidFill>
              </a:rPr>
              <a:t>En: https://bit.ly/32UnOMC, 8 de enero de 2021</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54" name="Google Shape;554;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rPr>
              <a:t>FERNÁNDEZ ESTECCHE, Scarlet. </a:t>
            </a:r>
            <a:r>
              <a:rPr i="1" lang="es-PE" sz="1600">
                <a:solidFill>
                  <a:srgbClr val="262626"/>
                </a:solidFill>
              </a:rPr>
              <a:t>10 problemas éticos del mundo actual. </a:t>
            </a:r>
            <a:r>
              <a:rPr lang="es-PE" sz="1600">
                <a:solidFill>
                  <a:srgbClr val="262626"/>
                </a:solidFill>
              </a:rPr>
              <a:t>En: https://bit.ly/32UnOMC, 8 de enero de 2021</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63" name="Google Shape;563;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572" name="Google Shape;572;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Calibri"/>
              <a:buNone/>
            </a:pPr>
            <a:r>
              <a:rPr lang="es-PE" sz="1600">
                <a:latin typeface="Calibri"/>
                <a:ea typeface="Calibri"/>
                <a:cs typeface="Calibri"/>
                <a:sym typeface="Calibri"/>
              </a:rPr>
              <a:t>Análisis sobre el concepto de ética y su vigencia en la actualidad. </a:t>
            </a:r>
            <a:endParaRPr/>
          </a:p>
        </p:txBody>
      </p:sp>
      <p:sp>
        <p:nvSpPr>
          <p:cNvPr id="581" name="Google Shape;581;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03" name="Google Shape;603;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16" name="Google Shape;616;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4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4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4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rPr>
              <a:t>POLO SANTILLÁN, Miguel Ángel. </a:t>
            </a:r>
            <a:r>
              <a:rPr i="1" lang="es-PE" sz="1600">
                <a:solidFill>
                  <a:srgbClr val="262626"/>
                </a:solidFill>
              </a:rPr>
              <a:t>La morada del hombre: sobre la vida ética. </a:t>
            </a:r>
            <a:r>
              <a:rPr lang="es-PE" sz="1600">
                <a:solidFill>
                  <a:srgbClr val="262626"/>
                </a:solidFill>
              </a:rPr>
              <a:t>Lima, 2004 </a:t>
            </a:r>
            <a:endParaRPr b="1" sz="1600">
              <a:solidFill>
                <a:srgbClr val="262626"/>
              </a:solidFill>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91" name="Google Shape;91;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5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s-PE">
                <a:latin typeface="Arial"/>
                <a:ea typeface="Arial"/>
                <a:cs typeface="Arial"/>
                <a:sym typeface="Arial"/>
              </a:rPr>
              <a:t>Uno más…</a:t>
            </a:r>
            <a:endParaRPr/>
          </a:p>
        </p:txBody>
      </p:sp>
      <p:sp>
        <p:nvSpPr>
          <p:cNvPr id="107" name="Google Shape;10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rPr b="0" i="0" lang="es-PE" sz="1600">
                <a:solidFill>
                  <a:schemeClr val="dk1"/>
                </a:solidFill>
                <a:latin typeface="Calibri"/>
                <a:ea typeface="Calibri"/>
                <a:cs typeface="Calibri"/>
                <a:sym typeface="Calibri"/>
              </a:rPr>
              <a:t>Imagen(es) utilizada(s) con licencia de Shutterstock.com.</a:t>
            </a:r>
            <a:endParaRPr sz="1600">
              <a:solidFill>
                <a:srgbClr val="262626"/>
              </a:solidFill>
              <a:latin typeface="Calibri"/>
              <a:ea typeface="Calibri"/>
              <a:cs typeface="Calibri"/>
              <a:sym typeface="Calibri"/>
            </a:endParaRPr>
          </a:p>
          <a:p>
            <a:pPr indent="0" lvl="0" marL="0" rtl="0" algn="l">
              <a:spcBef>
                <a:spcPts val="0"/>
              </a:spcBef>
              <a:spcAft>
                <a:spcPts val="0"/>
              </a:spcAft>
              <a:buNone/>
            </a:pPr>
            <a:r>
              <a:t/>
            </a:r>
            <a:endParaRPr/>
          </a:p>
        </p:txBody>
      </p:sp>
      <p:sp>
        <p:nvSpPr>
          <p:cNvPr id="122" name="Google Shape;122;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11725" rtl="0" algn="l">
              <a:spcBef>
                <a:spcPts val="0"/>
              </a:spcBef>
              <a:spcAft>
                <a:spcPts val="0"/>
              </a:spcAft>
              <a:buNone/>
            </a:pPr>
            <a:r>
              <a:rPr lang="es-PE" sz="1600">
                <a:solidFill>
                  <a:srgbClr val="262626"/>
                </a:solidFill>
              </a:rPr>
              <a:t>LÓPEZ ARANGUREN, José Luis. “La ética y su etimología”. En: </a:t>
            </a:r>
            <a:r>
              <a:rPr i="1" lang="es-PE" sz="1600">
                <a:solidFill>
                  <a:srgbClr val="262626"/>
                </a:solidFill>
              </a:rPr>
              <a:t>Arbor, </a:t>
            </a:r>
            <a:r>
              <a:rPr lang="es-PE" sz="1600">
                <a:solidFill>
                  <a:srgbClr val="262626"/>
                </a:solidFill>
              </a:rPr>
              <a:t>N° 113. Madrid, 1955 </a:t>
            </a:r>
            <a:endParaRPr b="1" sz="1600">
              <a:solidFill>
                <a:srgbClr val="262626"/>
              </a:solidFill>
            </a:endParaRPr>
          </a:p>
        </p:txBody>
      </p:sp>
      <p:sp>
        <p:nvSpPr>
          <p:cNvPr id="132" name="Google Shape;13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600"/>
              <a:buFont typeface="Calibri"/>
              <a:buNone/>
            </a:pPr>
            <a:r>
              <a:rPr lang="es-PE" sz="1600">
                <a:solidFill>
                  <a:srgbClr val="262626"/>
                </a:solidFill>
              </a:rPr>
              <a:t>LÓPEZ ARANGUREN, José Luis. “La ética y su etimología”. En: </a:t>
            </a:r>
            <a:r>
              <a:rPr i="1" lang="es-PE" sz="1600">
                <a:solidFill>
                  <a:srgbClr val="262626"/>
                </a:solidFill>
              </a:rPr>
              <a:t>Arbor, </a:t>
            </a:r>
            <a:r>
              <a:rPr lang="es-PE" sz="1600">
                <a:solidFill>
                  <a:srgbClr val="262626"/>
                </a:solidFill>
              </a:rPr>
              <a:t>N° 113. Madrid, 1955 </a:t>
            </a:r>
            <a:endParaRPr b="1" sz="1600">
              <a:solidFill>
                <a:srgbClr val="262626"/>
              </a:solidFill>
            </a:endParaRPr>
          </a:p>
          <a:p>
            <a:pPr indent="0" lvl="0" marL="0" rtl="0" algn="l">
              <a:spcBef>
                <a:spcPts val="0"/>
              </a:spcBef>
              <a:spcAft>
                <a:spcPts val="0"/>
              </a:spcAft>
              <a:buNone/>
            </a:pPr>
            <a:r>
              <a:t/>
            </a:r>
            <a:endParaRPr/>
          </a:p>
        </p:txBody>
      </p:sp>
      <p:sp>
        <p:nvSpPr>
          <p:cNvPr id="148" name="Google Shape;14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p:cSld name="Título y objetos">
    <p:spTree>
      <p:nvGrpSpPr>
        <p:cNvPr id="14" name="Shape 14"/>
        <p:cNvGrpSpPr/>
        <p:nvPr/>
      </p:nvGrpSpPr>
      <p:grpSpPr>
        <a:xfrm>
          <a:off x="0" y="0"/>
          <a:ext cx="0" cy="0"/>
          <a:chOff x="0" y="0"/>
          <a:chExt cx="0" cy="0"/>
        </a:xfrm>
      </p:grpSpPr>
      <p:sp>
        <p:nvSpPr>
          <p:cNvPr id="15" name="Google Shape;15;p53"/>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Arial"/>
                <a:ea typeface="Arial"/>
                <a:cs typeface="Arial"/>
                <a:sym typeface="Arial"/>
              </a:rPr>
              <a:t>© ISIL. Todos los derechos reservados</a:t>
            </a:r>
            <a:endParaRPr/>
          </a:p>
        </p:txBody>
      </p:sp>
      <p:sp>
        <p:nvSpPr>
          <p:cNvPr id="16" name="Google Shape;16;p53"/>
          <p:cNvSpPr txBox="1"/>
          <p:nvPr/>
        </p:nvSpPr>
        <p:spPr>
          <a:xfrm>
            <a:off x="876300" y="5343295"/>
            <a:ext cx="322716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800">
                <a:solidFill>
                  <a:srgbClr val="7F7F7F"/>
                </a:solidFill>
                <a:latin typeface="Calibri"/>
                <a:ea typeface="Calibri"/>
                <a:cs typeface="Calibri"/>
                <a:sym typeface="Calibri"/>
              </a:rPr>
              <a:t>GESTIÓN DE PROCESOS, SIMULACIÓN Y MEJORA CONTINUA</a:t>
            </a:r>
            <a:r>
              <a:rPr lang="es-PE" sz="800">
                <a:solidFill>
                  <a:srgbClr val="7F7F7F"/>
                </a:solidFill>
                <a:latin typeface="Calibri"/>
                <a:ea typeface="Calibri"/>
                <a:cs typeface="Calibri"/>
                <a:sym typeface="Calibri"/>
              </a:rPr>
              <a:t>  </a:t>
            </a:r>
            <a:r>
              <a:rPr lang="es-PE" sz="800">
                <a:solidFill>
                  <a:srgbClr val="7F7F7F"/>
                </a:solidFill>
                <a:latin typeface="Calibri"/>
                <a:ea typeface="Calibri"/>
                <a:cs typeface="Calibri"/>
                <a:sym typeface="Calibri"/>
              </a:rPr>
              <a:t>•  SESIÓN 01</a:t>
            </a:r>
            <a:endParaRPr sz="800">
              <a:solidFill>
                <a:srgbClr val="7F7F7F"/>
              </a:solidFill>
              <a:latin typeface="Calibri"/>
              <a:ea typeface="Calibri"/>
              <a:cs typeface="Calibri"/>
              <a:sym typeface="Calibri"/>
            </a:endParaRPr>
          </a:p>
        </p:txBody>
      </p:sp>
      <p:pic>
        <p:nvPicPr>
          <p:cNvPr id="17" name="Google Shape;17;p53"/>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18"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type="obj">
  <p:cSld name="OBJECT">
    <p:spTree>
      <p:nvGrpSpPr>
        <p:cNvPr id="19" name="Shape 19"/>
        <p:cNvGrpSpPr/>
        <p:nvPr/>
      </p:nvGrpSpPr>
      <p:grpSpPr>
        <a:xfrm>
          <a:off x="0" y="0"/>
          <a:ext cx="0" cy="0"/>
          <a:chOff x="0" y="0"/>
          <a:chExt cx="0" cy="0"/>
        </a:xfrm>
      </p:grpSpPr>
      <p:sp>
        <p:nvSpPr>
          <p:cNvPr id="20" name="Google Shape;20;p55"/>
          <p:cNvSpPr txBox="1"/>
          <p:nvPr>
            <p:ph type="title"/>
          </p:nvPr>
        </p:nvSpPr>
        <p:spPr>
          <a:xfrm>
            <a:off x="457200" y="228865"/>
            <a:ext cx="8219256" cy="95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1" name="Google Shape;21;p55"/>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55"/>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Google Shape;23;p55"/>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55"/>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888888"/>
                </a:solidFill>
                <a:latin typeface="Arial"/>
                <a:ea typeface="Arial"/>
                <a:cs typeface="Arial"/>
                <a:sym typeface="Arial"/>
              </a:defRPr>
            </a:lvl1pPr>
            <a:lvl2pPr indent="0" lvl="1" marL="0" marR="0" rtl="0" algn="l">
              <a:spcBef>
                <a:spcPts val="0"/>
              </a:spcBef>
              <a:spcAft>
                <a:spcPts val="0"/>
              </a:spcAft>
              <a:buNone/>
              <a:defRPr sz="1800">
                <a:solidFill>
                  <a:srgbClr val="888888"/>
                </a:solidFill>
                <a:latin typeface="Arial"/>
                <a:ea typeface="Arial"/>
                <a:cs typeface="Arial"/>
                <a:sym typeface="Arial"/>
              </a:defRPr>
            </a:lvl2pPr>
            <a:lvl3pPr indent="0" lvl="2" marL="0" marR="0" rtl="0" algn="l">
              <a:spcBef>
                <a:spcPts val="0"/>
              </a:spcBef>
              <a:spcAft>
                <a:spcPts val="0"/>
              </a:spcAft>
              <a:buNone/>
              <a:defRPr sz="1800">
                <a:solidFill>
                  <a:srgbClr val="888888"/>
                </a:solidFill>
                <a:latin typeface="Arial"/>
                <a:ea typeface="Arial"/>
                <a:cs typeface="Arial"/>
                <a:sym typeface="Arial"/>
              </a:defRPr>
            </a:lvl3pPr>
            <a:lvl4pPr indent="0" lvl="3" marL="0" marR="0" rtl="0" algn="l">
              <a:spcBef>
                <a:spcPts val="0"/>
              </a:spcBef>
              <a:spcAft>
                <a:spcPts val="0"/>
              </a:spcAft>
              <a:buNone/>
              <a:defRPr sz="1800">
                <a:solidFill>
                  <a:srgbClr val="888888"/>
                </a:solidFill>
                <a:latin typeface="Arial"/>
                <a:ea typeface="Arial"/>
                <a:cs typeface="Arial"/>
                <a:sym typeface="Arial"/>
              </a:defRPr>
            </a:lvl4pPr>
            <a:lvl5pPr indent="0" lvl="4" marL="0" marR="0" rtl="0" algn="l">
              <a:spcBef>
                <a:spcPts val="0"/>
              </a:spcBef>
              <a:spcAft>
                <a:spcPts val="0"/>
              </a:spcAft>
              <a:buNone/>
              <a:defRPr sz="1800">
                <a:solidFill>
                  <a:srgbClr val="888888"/>
                </a:solidFill>
                <a:latin typeface="Arial"/>
                <a:ea typeface="Arial"/>
                <a:cs typeface="Arial"/>
                <a:sym typeface="Arial"/>
              </a:defRPr>
            </a:lvl5pPr>
            <a:lvl6pPr indent="0" lvl="5" marL="0" marR="0" rtl="0" algn="l">
              <a:spcBef>
                <a:spcPts val="0"/>
              </a:spcBef>
              <a:spcAft>
                <a:spcPts val="0"/>
              </a:spcAft>
              <a:buNone/>
              <a:defRPr sz="1800">
                <a:solidFill>
                  <a:srgbClr val="888888"/>
                </a:solidFill>
                <a:latin typeface="Arial"/>
                <a:ea typeface="Arial"/>
                <a:cs typeface="Arial"/>
                <a:sym typeface="Arial"/>
              </a:defRPr>
            </a:lvl6pPr>
            <a:lvl7pPr indent="0" lvl="6" marL="0" marR="0" rtl="0" algn="l">
              <a:spcBef>
                <a:spcPts val="0"/>
              </a:spcBef>
              <a:spcAft>
                <a:spcPts val="0"/>
              </a:spcAft>
              <a:buNone/>
              <a:defRPr sz="1800">
                <a:solidFill>
                  <a:srgbClr val="888888"/>
                </a:solidFill>
                <a:latin typeface="Arial"/>
                <a:ea typeface="Arial"/>
                <a:cs typeface="Arial"/>
                <a:sym typeface="Arial"/>
              </a:defRPr>
            </a:lvl7pPr>
            <a:lvl8pPr indent="0" lvl="7" marL="0" marR="0" rtl="0" algn="l">
              <a:spcBef>
                <a:spcPts val="0"/>
              </a:spcBef>
              <a:spcAft>
                <a:spcPts val="0"/>
              </a:spcAft>
              <a:buNone/>
              <a:defRPr sz="1800">
                <a:solidFill>
                  <a:srgbClr val="888888"/>
                </a:solidFill>
                <a:latin typeface="Arial"/>
                <a:ea typeface="Arial"/>
                <a:cs typeface="Arial"/>
                <a:sym typeface="Arial"/>
              </a:defRPr>
            </a:lvl8pPr>
            <a:lvl9pPr indent="0" lvl="8" marL="0" marR="0" rtl="0" algn="l">
              <a:spcBef>
                <a:spcPts val="0"/>
              </a:spcBef>
              <a:spcAft>
                <a:spcPts val="0"/>
              </a:spcAft>
              <a:buNone/>
              <a:defRPr sz="18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5" name="Shape 2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26" name="Shape 26"/>
        <p:cNvGrpSpPr/>
        <p:nvPr/>
      </p:nvGrpSpPr>
      <p:grpSpPr>
        <a:xfrm>
          <a:off x="0" y="0"/>
          <a:ext cx="0" cy="0"/>
          <a:chOff x="0" y="0"/>
          <a:chExt cx="0" cy="0"/>
        </a:xfrm>
      </p:grpSpPr>
      <p:sp>
        <p:nvSpPr>
          <p:cNvPr id="27" name="Google Shape;27;p57"/>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PE" sz="600">
                <a:solidFill>
                  <a:srgbClr val="7F7F7F"/>
                </a:solidFill>
                <a:latin typeface="Arial"/>
                <a:ea typeface="Arial"/>
                <a:cs typeface="Arial"/>
                <a:sym typeface="Arial"/>
              </a:rPr>
              <a:t>© ISIL. Todos los derechos reservados</a:t>
            </a:r>
            <a:endParaRPr/>
          </a:p>
        </p:txBody>
      </p:sp>
      <p:sp>
        <p:nvSpPr>
          <p:cNvPr id="28" name="Google Shape;28;p57"/>
          <p:cNvSpPr txBox="1"/>
          <p:nvPr/>
        </p:nvSpPr>
        <p:spPr>
          <a:xfrm>
            <a:off x="876300" y="5343295"/>
            <a:ext cx="322716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PE" sz="800">
                <a:solidFill>
                  <a:srgbClr val="7F7F7F"/>
                </a:solidFill>
                <a:latin typeface="Calibri"/>
                <a:ea typeface="Calibri"/>
                <a:cs typeface="Calibri"/>
                <a:sym typeface="Calibri"/>
              </a:rPr>
              <a:t>GESTIÓN DE PROCESOS, SIMULACIÓN Y MEJORA CONTINUA</a:t>
            </a:r>
            <a:r>
              <a:rPr lang="es-PE" sz="800">
                <a:solidFill>
                  <a:srgbClr val="7F7F7F"/>
                </a:solidFill>
                <a:latin typeface="Calibri"/>
                <a:ea typeface="Calibri"/>
                <a:cs typeface="Calibri"/>
                <a:sym typeface="Calibri"/>
              </a:rPr>
              <a:t>  </a:t>
            </a:r>
            <a:r>
              <a:rPr lang="es-PE" sz="800">
                <a:solidFill>
                  <a:srgbClr val="7F7F7F"/>
                </a:solidFill>
                <a:latin typeface="Calibri"/>
                <a:ea typeface="Calibri"/>
                <a:cs typeface="Calibri"/>
                <a:sym typeface="Calibri"/>
              </a:rPr>
              <a:t>•  SESIÓN 01</a:t>
            </a:r>
            <a:endParaRPr sz="800">
              <a:solidFill>
                <a:srgbClr val="7F7F7F"/>
              </a:solidFill>
              <a:latin typeface="Calibri"/>
              <a:ea typeface="Calibri"/>
              <a:cs typeface="Calibri"/>
              <a:sym typeface="Calibri"/>
            </a:endParaRPr>
          </a:p>
        </p:txBody>
      </p:sp>
      <p:pic>
        <p:nvPicPr>
          <p:cNvPr id="29" name="Google Shape;29;p57"/>
          <p:cNvPicPr preferRelativeResize="0"/>
          <p:nvPr/>
        </p:nvPicPr>
        <p:blipFill rotWithShape="1">
          <a:blip r:embed="rId2">
            <a:alphaModFix amt="20000"/>
          </a:blip>
          <a:srcRect b="0" l="0" r="0" t="0"/>
          <a:stretch/>
        </p:blipFill>
        <p:spPr>
          <a:xfrm>
            <a:off x="506316" y="5349405"/>
            <a:ext cx="369984" cy="2068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1"/>
          <p:cNvSpPr/>
          <p:nvPr/>
        </p:nvSpPr>
        <p:spPr>
          <a:xfrm>
            <a:off x="7204422" y="5371562"/>
            <a:ext cx="1544012" cy="1846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PE" sz="600" u="none" cap="none" strike="noStrike">
                <a:solidFill>
                  <a:srgbClr val="7F7F7F"/>
                </a:solidFill>
                <a:latin typeface="Arial"/>
                <a:ea typeface="Arial"/>
                <a:cs typeface="Arial"/>
                <a:sym typeface="Arial"/>
              </a:rPr>
              <a:t>© ISIL. Todos los derechos reservados</a:t>
            </a:r>
            <a:endParaRPr/>
          </a:p>
        </p:txBody>
      </p:sp>
      <p:sp>
        <p:nvSpPr>
          <p:cNvPr id="11" name="Google Shape;11;p51"/>
          <p:cNvSpPr txBox="1"/>
          <p:nvPr/>
        </p:nvSpPr>
        <p:spPr>
          <a:xfrm>
            <a:off x="876300" y="5343295"/>
            <a:ext cx="158889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PE" sz="800" u="none" cap="none" strike="noStrike">
                <a:solidFill>
                  <a:srgbClr val="7F7F7F"/>
                </a:solidFill>
                <a:latin typeface="Calibri"/>
                <a:ea typeface="Calibri"/>
                <a:cs typeface="Calibri"/>
                <a:sym typeface="Calibri"/>
              </a:rPr>
              <a:t>ÉTICA PROFESIONAL  •  SESIÓN 01</a:t>
            </a:r>
            <a:endParaRPr sz="800">
              <a:solidFill>
                <a:srgbClr val="7F7F7F"/>
              </a:solidFill>
              <a:latin typeface="Calibri"/>
              <a:ea typeface="Calibri"/>
              <a:cs typeface="Calibri"/>
              <a:sym typeface="Calibri"/>
            </a:endParaRPr>
          </a:p>
        </p:txBody>
      </p:sp>
      <p:pic>
        <p:nvPicPr>
          <p:cNvPr id="12" name="Google Shape;12;p51"/>
          <p:cNvPicPr preferRelativeResize="0"/>
          <p:nvPr/>
        </p:nvPicPr>
        <p:blipFill rotWithShape="1">
          <a:blip r:embed="rId1">
            <a:alphaModFix amt="20000"/>
          </a:blip>
          <a:srcRect b="0" l="0" r="0" t="0"/>
          <a:stretch/>
        </p:blipFill>
        <p:spPr>
          <a:xfrm>
            <a:off x="506316" y="5349405"/>
            <a:ext cx="369984" cy="2068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5.png"/><Relationship Id="rId13" Type="http://schemas.openxmlformats.org/officeDocument/2006/relationships/image" Target="../media/image6.png"/><Relationship Id="rId12"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56.png"/><Relationship Id="rId5" Type="http://schemas.openxmlformats.org/officeDocument/2006/relationships/image" Target="../media/image14.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50.png"/><Relationship Id="rId5" Type="http://schemas.openxmlformats.org/officeDocument/2006/relationships/image" Target="../media/image14.png"/><Relationship Id="rId6"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48.png"/><Relationship Id="rId5" Type="http://schemas.openxmlformats.org/officeDocument/2006/relationships/image" Target="../media/image14.png"/><Relationship Id="rId6"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59.png"/><Relationship Id="rId5" Type="http://schemas.openxmlformats.org/officeDocument/2006/relationships/image" Target="../media/image14.png"/><Relationship Id="rId6"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1.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4.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4.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53.png"/><Relationship Id="rId5"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3.png"/><Relationship Id="rId4" Type="http://schemas.openxmlformats.org/officeDocument/2006/relationships/image" Target="../media/image16.png"/><Relationship Id="rId5"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1"/>
          <p:cNvSpPr/>
          <p:nvPr/>
        </p:nvSpPr>
        <p:spPr>
          <a:xfrm>
            <a:off x="3743325" y="-16622"/>
            <a:ext cx="5400675" cy="5731622"/>
          </a:xfrm>
          <a:prstGeom prst="rect">
            <a:avLst/>
          </a:prstGeom>
          <a:solidFill>
            <a:srgbClr val="FFD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 name="Google Shape;37;p1"/>
          <p:cNvPicPr preferRelativeResize="0"/>
          <p:nvPr/>
        </p:nvPicPr>
        <p:blipFill rotWithShape="1">
          <a:blip r:embed="rId3">
            <a:alphaModFix/>
          </a:blip>
          <a:srcRect b="0" l="23855" r="25890" t="0"/>
          <a:stretch/>
        </p:blipFill>
        <p:spPr>
          <a:xfrm>
            <a:off x="4712080" y="636041"/>
            <a:ext cx="3728935" cy="4946612"/>
          </a:xfrm>
          <a:prstGeom prst="rect">
            <a:avLst/>
          </a:prstGeom>
          <a:noFill/>
          <a:ln>
            <a:noFill/>
          </a:ln>
        </p:spPr>
      </p:pic>
      <p:sp>
        <p:nvSpPr>
          <p:cNvPr id="38" name="Google Shape;38;p1"/>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900">
                <a:solidFill>
                  <a:srgbClr val="6C6D6C"/>
                </a:solidFill>
                <a:latin typeface="Calibri"/>
                <a:ea typeface="Calibri"/>
                <a:cs typeface="Calibri"/>
                <a:sym typeface="Calibri"/>
              </a:rPr>
              <a:t>ÉTICA PROFESIONAL</a:t>
            </a:r>
            <a:endParaRPr/>
          </a:p>
        </p:txBody>
      </p:sp>
      <p:pic>
        <p:nvPicPr>
          <p:cNvPr id="39" name="Google Shape;39;p1"/>
          <p:cNvPicPr preferRelativeResize="0"/>
          <p:nvPr/>
        </p:nvPicPr>
        <p:blipFill rotWithShape="1">
          <a:blip r:embed="rId4">
            <a:alphaModFix amt="35000"/>
          </a:blip>
          <a:srcRect b="0" l="0" r="0" t="0"/>
          <a:stretch/>
        </p:blipFill>
        <p:spPr>
          <a:xfrm flipH="1">
            <a:off x="7057119" y="1187106"/>
            <a:ext cx="330754" cy="210584"/>
          </a:xfrm>
          <a:prstGeom prst="rect">
            <a:avLst/>
          </a:prstGeom>
          <a:noFill/>
          <a:ln>
            <a:noFill/>
          </a:ln>
        </p:spPr>
      </p:pic>
      <p:pic>
        <p:nvPicPr>
          <p:cNvPr id="40" name="Google Shape;40;p1"/>
          <p:cNvPicPr preferRelativeResize="0"/>
          <p:nvPr/>
        </p:nvPicPr>
        <p:blipFill rotWithShape="1">
          <a:blip r:embed="rId5">
            <a:alphaModFix amt="35000"/>
          </a:blip>
          <a:srcRect b="0" l="0" r="0" t="0"/>
          <a:stretch/>
        </p:blipFill>
        <p:spPr>
          <a:xfrm>
            <a:off x="4126072" y="4156525"/>
            <a:ext cx="317533" cy="196092"/>
          </a:xfrm>
          <a:prstGeom prst="rect">
            <a:avLst/>
          </a:prstGeom>
          <a:noFill/>
          <a:ln>
            <a:noFill/>
          </a:ln>
        </p:spPr>
      </p:pic>
      <p:pic>
        <p:nvPicPr>
          <p:cNvPr id="41" name="Google Shape;41;p1"/>
          <p:cNvPicPr preferRelativeResize="0"/>
          <p:nvPr/>
        </p:nvPicPr>
        <p:blipFill rotWithShape="1">
          <a:blip r:embed="rId6">
            <a:alphaModFix amt="35000"/>
          </a:blip>
          <a:srcRect b="0" l="0" r="0" t="0"/>
          <a:stretch/>
        </p:blipFill>
        <p:spPr>
          <a:xfrm>
            <a:off x="4751388" y="2625346"/>
            <a:ext cx="114521" cy="114521"/>
          </a:xfrm>
          <a:prstGeom prst="rect">
            <a:avLst/>
          </a:prstGeom>
          <a:noFill/>
          <a:ln>
            <a:noFill/>
          </a:ln>
        </p:spPr>
      </p:pic>
      <p:pic>
        <p:nvPicPr>
          <p:cNvPr id="42" name="Google Shape;42;p1"/>
          <p:cNvPicPr preferRelativeResize="0"/>
          <p:nvPr/>
        </p:nvPicPr>
        <p:blipFill rotWithShape="1">
          <a:blip r:embed="rId4">
            <a:alphaModFix amt="35000"/>
          </a:blip>
          <a:srcRect b="0" l="0" r="0" t="0"/>
          <a:stretch/>
        </p:blipFill>
        <p:spPr>
          <a:xfrm flipH="1">
            <a:off x="4042066" y="2177570"/>
            <a:ext cx="272736" cy="173645"/>
          </a:xfrm>
          <a:prstGeom prst="rect">
            <a:avLst/>
          </a:prstGeom>
          <a:noFill/>
          <a:ln>
            <a:noFill/>
          </a:ln>
        </p:spPr>
      </p:pic>
      <p:sp>
        <p:nvSpPr>
          <p:cNvPr id="43" name="Google Shape;43;p1"/>
          <p:cNvSpPr/>
          <p:nvPr/>
        </p:nvSpPr>
        <p:spPr>
          <a:xfrm>
            <a:off x="503239" y="2177570"/>
            <a:ext cx="3056852" cy="68942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PE" sz="2800">
                <a:solidFill>
                  <a:schemeClr val="dk1"/>
                </a:solidFill>
                <a:latin typeface="Arial"/>
                <a:ea typeface="Arial"/>
                <a:cs typeface="Arial"/>
                <a:sym typeface="Arial"/>
              </a:rPr>
              <a:t>INTRODUCCIÓN</a:t>
            </a:r>
            <a:r>
              <a:rPr b="1" lang="es-PE" sz="2800">
                <a:solidFill>
                  <a:schemeClr val="dk1"/>
                </a:solidFill>
                <a:latin typeface="Arial"/>
                <a:ea typeface="Arial"/>
                <a:cs typeface="Arial"/>
                <a:sym typeface="Arial"/>
              </a:rPr>
              <a:t> A LA ÉTICA</a:t>
            </a:r>
            <a:endParaRPr/>
          </a:p>
        </p:txBody>
      </p:sp>
      <p:sp>
        <p:nvSpPr>
          <p:cNvPr id="44" name="Google Shape;44;p1"/>
          <p:cNvSpPr/>
          <p:nvPr/>
        </p:nvSpPr>
        <p:spPr>
          <a:xfrm>
            <a:off x="503238" y="3264201"/>
            <a:ext cx="2743286" cy="1309269"/>
          </a:xfrm>
          <a:prstGeom prst="rect">
            <a:avLst/>
          </a:prstGeom>
          <a:noFill/>
          <a:ln>
            <a:noFill/>
          </a:ln>
        </p:spPr>
        <p:txBody>
          <a:bodyPr anchorCtr="0" anchor="t" bIns="0" lIns="0" spcFirstLastPara="1" rIns="0" wrap="square" tIns="0">
            <a:spAutoFit/>
          </a:bodyPr>
          <a:lstStyle/>
          <a:p>
            <a:pPr indent="-171450" lvl="0" marL="171450" marR="0" rtl="0" algn="l">
              <a:lnSpc>
                <a:spcPct val="120000"/>
              </a:lnSpc>
              <a:spcBef>
                <a:spcPts val="0"/>
              </a:spcBef>
              <a:spcAft>
                <a:spcPts val="0"/>
              </a:spcAft>
              <a:buClr>
                <a:srgbClr val="F5BC0C"/>
              </a:buClr>
              <a:buSzPts val="1200"/>
              <a:buFont typeface="Arial"/>
              <a:buChar char="•"/>
            </a:pPr>
            <a:r>
              <a:rPr lang="es-PE" sz="1200">
                <a:solidFill>
                  <a:schemeClr val="dk1"/>
                </a:solidFill>
                <a:latin typeface="Arial"/>
                <a:ea typeface="Arial"/>
                <a:cs typeface="Arial"/>
                <a:sym typeface="Arial"/>
              </a:rPr>
              <a:t>Ética: definición y etimología</a:t>
            </a:r>
            <a:endParaRPr/>
          </a:p>
          <a:p>
            <a:pPr indent="-171450" lvl="0" marL="171450" marR="0" rtl="0" algn="l">
              <a:lnSpc>
                <a:spcPct val="120000"/>
              </a:lnSpc>
              <a:spcBef>
                <a:spcPts val="0"/>
              </a:spcBef>
              <a:spcAft>
                <a:spcPts val="0"/>
              </a:spcAft>
              <a:buClr>
                <a:srgbClr val="F5BC0C"/>
              </a:buClr>
              <a:buSzPts val="1200"/>
              <a:buFont typeface="Arial"/>
              <a:buChar char="•"/>
            </a:pPr>
            <a:r>
              <a:rPr lang="es-PE" sz="1200">
                <a:solidFill>
                  <a:schemeClr val="dk1"/>
                </a:solidFill>
                <a:latin typeface="Arial"/>
                <a:ea typeface="Arial"/>
                <a:cs typeface="Arial"/>
                <a:sym typeface="Arial"/>
              </a:rPr>
              <a:t>Ética, moral y valores</a:t>
            </a:r>
            <a:endParaRPr/>
          </a:p>
          <a:p>
            <a:pPr indent="-171450" lvl="0" marL="171450" marR="0" rtl="0" algn="l">
              <a:lnSpc>
                <a:spcPct val="120000"/>
              </a:lnSpc>
              <a:spcBef>
                <a:spcPts val="0"/>
              </a:spcBef>
              <a:spcAft>
                <a:spcPts val="0"/>
              </a:spcAft>
              <a:buClr>
                <a:srgbClr val="F5BC0C"/>
              </a:buClr>
              <a:buSzPts val="1200"/>
              <a:buFont typeface="Arial"/>
              <a:buChar char="•"/>
            </a:pPr>
            <a:r>
              <a:rPr lang="es-PE" sz="1200">
                <a:solidFill>
                  <a:schemeClr val="dk1"/>
                </a:solidFill>
                <a:latin typeface="Arial"/>
                <a:ea typeface="Arial"/>
                <a:cs typeface="Arial"/>
                <a:sym typeface="Arial"/>
              </a:rPr>
              <a:t>Razonamiento ético individual </a:t>
            </a:r>
            <a:endParaRPr/>
          </a:p>
          <a:p>
            <a:pPr indent="-171450" lvl="0" marL="171450" marR="0" rtl="0" algn="l">
              <a:lnSpc>
                <a:spcPct val="120000"/>
              </a:lnSpc>
              <a:spcBef>
                <a:spcPts val="0"/>
              </a:spcBef>
              <a:spcAft>
                <a:spcPts val="0"/>
              </a:spcAft>
              <a:buClr>
                <a:srgbClr val="F5BC0C"/>
              </a:buClr>
              <a:buSzPts val="1200"/>
              <a:buFont typeface="Arial"/>
              <a:buChar char="•"/>
            </a:pPr>
            <a:r>
              <a:rPr lang="es-PE" sz="1200">
                <a:solidFill>
                  <a:schemeClr val="dk1"/>
                </a:solidFill>
                <a:latin typeface="Arial"/>
                <a:ea typeface="Arial"/>
                <a:cs typeface="Arial"/>
                <a:sym typeface="Arial"/>
              </a:rPr>
              <a:t>Principios éticos universales </a:t>
            </a:r>
            <a:endParaRPr/>
          </a:p>
          <a:p>
            <a:pPr indent="-171450" lvl="0" marL="171450" marR="0" rtl="0" algn="l">
              <a:lnSpc>
                <a:spcPct val="120000"/>
              </a:lnSpc>
              <a:spcBef>
                <a:spcPts val="0"/>
              </a:spcBef>
              <a:spcAft>
                <a:spcPts val="0"/>
              </a:spcAft>
              <a:buClr>
                <a:srgbClr val="F5BC0C"/>
              </a:buClr>
              <a:buSzPts val="1200"/>
              <a:buFont typeface="Arial"/>
              <a:buChar char="•"/>
            </a:pPr>
            <a:r>
              <a:rPr lang="es-PE" sz="1200">
                <a:solidFill>
                  <a:schemeClr val="dk1"/>
                </a:solidFill>
                <a:latin typeface="Arial"/>
                <a:ea typeface="Arial"/>
                <a:cs typeface="Arial"/>
                <a:sym typeface="Arial"/>
              </a:rPr>
              <a:t>Universalismo y relativismo ético</a:t>
            </a:r>
            <a:endParaRPr/>
          </a:p>
          <a:p>
            <a:pPr indent="-171450" lvl="0" marL="171450" marR="0" rtl="0" algn="l">
              <a:lnSpc>
                <a:spcPct val="120000"/>
              </a:lnSpc>
              <a:spcBef>
                <a:spcPts val="0"/>
              </a:spcBef>
              <a:spcAft>
                <a:spcPts val="0"/>
              </a:spcAft>
              <a:buClr>
                <a:srgbClr val="F5BC0C"/>
              </a:buClr>
              <a:buSzPts val="1200"/>
              <a:buFont typeface="Arial"/>
              <a:buChar char="•"/>
            </a:pPr>
            <a:r>
              <a:rPr lang="es-PE" sz="1200">
                <a:solidFill>
                  <a:schemeClr val="dk1"/>
                </a:solidFill>
                <a:latin typeface="Arial"/>
                <a:ea typeface="Arial"/>
                <a:cs typeface="Arial"/>
                <a:sym typeface="Arial"/>
              </a:rPr>
              <a:t>Problemas éticos en la sociedad </a:t>
            </a:r>
            <a:endParaRPr/>
          </a:p>
        </p:txBody>
      </p:sp>
      <p:sp>
        <p:nvSpPr>
          <p:cNvPr id="45" name="Google Shape;45;p1"/>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F7CE38"/>
                </a:solidFill>
                <a:latin typeface="Calibri"/>
                <a:ea typeface="Calibri"/>
                <a:cs typeface="Calibri"/>
                <a:sym typeface="Calibri"/>
              </a:rPr>
              <a:t>SESIÓN 01</a:t>
            </a:r>
            <a:endParaRPr/>
          </a:p>
        </p:txBody>
      </p:sp>
      <p:pic>
        <p:nvPicPr>
          <p:cNvPr id="46" name="Google Shape;46;p1"/>
          <p:cNvPicPr preferRelativeResize="0"/>
          <p:nvPr/>
        </p:nvPicPr>
        <p:blipFill rotWithShape="1">
          <a:blip r:embed="rId6">
            <a:alphaModFix amt="35000"/>
          </a:blip>
          <a:srcRect b="0" l="0" r="0" t="0"/>
          <a:stretch/>
        </p:blipFill>
        <p:spPr>
          <a:xfrm>
            <a:off x="8156145" y="3879145"/>
            <a:ext cx="76092" cy="76092"/>
          </a:xfrm>
          <a:prstGeom prst="rect">
            <a:avLst/>
          </a:prstGeom>
          <a:noFill/>
          <a:ln>
            <a:noFill/>
          </a:ln>
        </p:spPr>
      </p:pic>
      <p:pic>
        <p:nvPicPr>
          <p:cNvPr id="47" name="Google Shape;47;p1"/>
          <p:cNvPicPr preferRelativeResize="0"/>
          <p:nvPr/>
        </p:nvPicPr>
        <p:blipFill rotWithShape="1">
          <a:blip r:embed="rId4">
            <a:alphaModFix amt="35000"/>
          </a:blip>
          <a:srcRect b="0" l="0" r="0" t="0"/>
          <a:stretch/>
        </p:blipFill>
        <p:spPr>
          <a:xfrm flipH="1">
            <a:off x="8477822" y="4258564"/>
            <a:ext cx="286860" cy="182638"/>
          </a:xfrm>
          <a:prstGeom prst="rect">
            <a:avLst/>
          </a:prstGeom>
          <a:noFill/>
          <a:ln>
            <a:noFill/>
          </a:ln>
        </p:spPr>
      </p:pic>
      <p:pic>
        <p:nvPicPr>
          <p:cNvPr id="48" name="Google Shape;48;p1"/>
          <p:cNvPicPr preferRelativeResize="0"/>
          <p:nvPr/>
        </p:nvPicPr>
        <p:blipFill rotWithShape="1">
          <a:blip r:embed="rId7">
            <a:alphaModFix amt="35000"/>
          </a:blip>
          <a:srcRect b="0" l="0" r="0" t="0"/>
          <a:stretch/>
        </p:blipFill>
        <p:spPr>
          <a:xfrm>
            <a:off x="5637719" y="1912065"/>
            <a:ext cx="248554" cy="174528"/>
          </a:xfrm>
          <a:prstGeom prst="rect">
            <a:avLst/>
          </a:prstGeom>
          <a:noFill/>
          <a:ln>
            <a:noFill/>
          </a:ln>
        </p:spPr>
      </p:pic>
      <p:pic>
        <p:nvPicPr>
          <p:cNvPr id="49" name="Google Shape;49;p1"/>
          <p:cNvPicPr preferRelativeResize="0"/>
          <p:nvPr/>
        </p:nvPicPr>
        <p:blipFill rotWithShape="1">
          <a:blip r:embed="rId6">
            <a:alphaModFix amt="35000"/>
          </a:blip>
          <a:srcRect b="0" l="0" r="0" t="0"/>
          <a:stretch/>
        </p:blipFill>
        <p:spPr>
          <a:xfrm>
            <a:off x="8194191" y="2405699"/>
            <a:ext cx="114521" cy="114521"/>
          </a:xfrm>
          <a:prstGeom prst="rect">
            <a:avLst/>
          </a:prstGeom>
          <a:noFill/>
          <a:ln>
            <a:noFill/>
          </a:ln>
        </p:spPr>
      </p:pic>
      <p:pic>
        <p:nvPicPr>
          <p:cNvPr id="50" name="Google Shape;50;p1"/>
          <p:cNvPicPr preferRelativeResize="0"/>
          <p:nvPr/>
        </p:nvPicPr>
        <p:blipFill rotWithShape="1">
          <a:blip r:embed="rId6">
            <a:alphaModFix amt="35000"/>
          </a:blip>
          <a:srcRect b="0" l="0" r="0" t="0"/>
          <a:stretch/>
        </p:blipFill>
        <p:spPr>
          <a:xfrm>
            <a:off x="5915739" y="1255034"/>
            <a:ext cx="76092" cy="76092"/>
          </a:xfrm>
          <a:prstGeom prst="rect">
            <a:avLst/>
          </a:prstGeom>
          <a:noFill/>
          <a:ln>
            <a:noFill/>
          </a:ln>
        </p:spPr>
      </p:pic>
      <p:pic>
        <p:nvPicPr>
          <p:cNvPr id="51" name="Google Shape;51;p1"/>
          <p:cNvPicPr preferRelativeResize="0"/>
          <p:nvPr/>
        </p:nvPicPr>
        <p:blipFill rotWithShape="1">
          <a:blip r:embed="rId8">
            <a:alphaModFix amt="30000"/>
          </a:blip>
          <a:srcRect b="0" l="0" r="0" t="0"/>
          <a:stretch/>
        </p:blipFill>
        <p:spPr>
          <a:xfrm>
            <a:off x="4381205" y="1297945"/>
            <a:ext cx="771854" cy="771854"/>
          </a:xfrm>
          <a:prstGeom prst="rect">
            <a:avLst/>
          </a:prstGeom>
          <a:noFill/>
          <a:ln>
            <a:noFill/>
          </a:ln>
        </p:spPr>
      </p:pic>
      <p:pic>
        <p:nvPicPr>
          <p:cNvPr id="52" name="Google Shape;52;p1"/>
          <p:cNvPicPr preferRelativeResize="0"/>
          <p:nvPr/>
        </p:nvPicPr>
        <p:blipFill rotWithShape="1">
          <a:blip r:embed="rId9">
            <a:alphaModFix amt="30000"/>
          </a:blip>
          <a:srcRect b="0" l="0" r="0" t="0"/>
          <a:stretch/>
        </p:blipFill>
        <p:spPr>
          <a:xfrm>
            <a:off x="4115191" y="3192712"/>
            <a:ext cx="750718" cy="509417"/>
          </a:xfrm>
          <a:prstGeom prst="rect">
            <a:avLst/>
          </a:prstGeom>
          <a:noFill/>
          <a:ln>
            <a:noFill/>
          </a:ln>
        </p:spPr>
      </p:pic>
      <p:pic>
        <p:nvPicPr>
          <p:cNvPr id="53" name="Google Shape;53;p1"/>
          <p:cNvPicPr preferRelativeResize="0"/>
          <p:nvPr/>
        </p:nvPicPr>
        <p:blipFill rotWithShape="1">
          <a:blip r:embed="rId10">
            <a:alphaModFix amt="30000"/>
          </a:blip>
          <a:srcRect b="0" l="0" r="0" t="0"/>
          <a:stretch/>
        </p:blipFill>
        <p:spPr>
          <a:xfrm>
            <a:off x="8088068" y="2988649"/>
            <a:ext cx="688616" cy="578437"/>
          </a:xfrm>
          <a:prstGeom prst="rect">
            <a:avLst/>
          </a:prstGeom>
          <a:noFill/>
          <a:ln>
            <a:noFill/>
          </a:ln>
        </p:spPr>
      </p:pic>
      <p:pic>
        <p:nvPicPr>
          <p:cNvPr id="54" name="Google Shape;54;p1"/>
          <p:cNvPicPr preferRelativeResize="0"/>
          <p:nvPr/>
        </p:nvPicPr>
        <p:blipFill rotWithShape="1">
          <a:blip r:embed="rId11">
            <a:alphaModFix amt="30000"/>
          </a:blip>
          <a:srcRect b="0" l="0" r="0" t="0"/>
          <a:stretch/>
        </p:blipFill>
        <p:spPr>
          <a:xfrm>
            <a:off x="7708535" y="1467667"/>
            <a:ext cx="733236" cy="580478"/>
          </a:xfrm>
          <a:prstGeom prst="rect">
            <a:avLst/>
          </a:prstGeom>
          <a:noFill/>
          <a:ln>
            <a:noFill/>
          </a:ln>
        </p:spPr>
      </p:pic>
      <p:pic>
        <p:nvPicPr>
          <p:cNvPr id="55" name="Google Shape;55;p1"/>
          <p:cNvPicPr preferRelativeResize="0"/>
          <p:nvPr/>
        </p:nvPicPr>
        <p:blipFill rotWithShape="1">
          <a:blip r:embed="rId12">
            <a:alphaModFix amt="30000"/>
          </a:blip>
          <a:srcRect b="0" l="0" r="0" t="0"/>
          <a:stretch/>
        </p:blipFill>
        <p:spPr>
          <a:xfrm>
            <a:off x="6245763" y="1131225"/>
            <a:ext cx="408478" cy="552647"/>
          </a:xfrm>
          <a:prstGeom prst="rect">
            <a:avLst/>
          </a:prstGeom>
          <a:noFill/>
          <a:ln>
            <a:noFill/>
          </a:ln>
        </p:spPr>
      </p:pic>
      <p:pic>
        <p:nvPicPr>
          <p:cNvPr id="56" name="Google Shape;56;p1"/>
          <p:cNvPicPr preferRelativeResize="0"/>
          <p:nvPr/>
        </p:nvPicPr>
        <p:blipFill rotWithShape="1">
          <a:blip r:embed="rId6">
            <a:alphaModFix amt="35000"/>
          </a:blip>
          <a:srcRect b="0" l="0" r="0" t="0"/>
          <a:stretch/>
        </p:blipFill>
        <p:spPr>
          <a:xfrm>
            <a:off x="7048238" y="1994623"/>
            <a:ext cx="76092" cy="76092"/>
          </a:xfrm>
          <a:prstGeom prst="rect">
            <a:avLst/>
          </a:prstGeom>
          <a:noFill/>
          <a:ln>
            <a:noFill/>
          </a:ln>
        </p:spPr>
      </p:pic>
      <p:pic>
        <p:nvPicPr>
          <p:cNvPr id="57" name="Google Shape;57;p1"/>
          <p:cNvPicPr preferRelativeResize="0"/>
          <p:nvPr/>
        </p:nvPicPr>
        <p:blipFill rotWithShape="1">
          <a:blip r:embed="rId13">
            <a:alphaModFix/>
          </a:blip>
          <a:srcRect b="0" l="0" r="0" t="0"/>
          <a:stretch/>
        </p:blipFill>
        <p:spPr>
          <a:xfrm>
            <a:off x="507464" y="1880236"/>
            <a:ext cx="166865" cy="170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0"/>
          <p:cNvSpPr/>
          <p:nvPr/>
        </p:nvSpPr>
        <p:spPr>
          <a:xfrm>
            <a:off x="517940" y="1645660"/>
            <a:ext cx="8157748" cy="3588328"/>
          </a:xfrm>
          <a:prstGeom prst="roundRect">
            <a:avLst>
              <a:gd fmla="val 3333"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10"/>
          <p:cNvSpPr txBox="1"/>
          <p:nvPr/>
        </p:nvSpPr>
        <p:spPr>
          <a:xfrm>
            <a:off x="1778667" y="1968278"/>
            <a:ext cx="6155098" cy="29238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800">
                <a:solidFill>
                  <a:schemeClr val="lt1"/>
                </a:solidFill>
                <a:latin typeface="Calibri"/>
                <a:ea typeface="Calibri"/>
                <a:cs typeface="Calibri"/>
                <a:sym typeface="Calibri"/>
              </a:rPr>
              <a:t>“MODO DE SER”</a:t>
            </a:r>
            <a:endParaRPr/>
          </a:p>
          <a:p>
            <a:pPr indent="0" lvl="0" marL="0" marR="0" rtl="0" algn="l">
              <a:spcBef>
                <a:spcPts val="600"/>
              </a:spcBef>
              <a:spcAft>
                <a:spcPts val="0"/>
              </a:spcAft>
              <a:buNone/>
            </a:pPr>
            <a:r>
              <a:rPr lang="es-PE" sz="1800">
                <a:solidFill>
                  <a:schemeClr val="lt1"/>
                </a:solidFill>
                <a:latin typeface="Calibri"/>
                <a:ea typeface="Calibri"/>
                <a:cs typeface="Calibri"/>
                <a:sym typeface="Calibri"/>
              </a:rPr>
              <a:t>Luego, López Aranguren afirma que según toda la tradición filosófica, a partir de Aristóteles, la acepción más usual del vocablo griego ethos es la que atañe a la Ética. “Según ella significa ‘modo de ser’ o ‘carácter’”.</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b="1" lang="es-PE" sz="1800">
                <a:solidFill>
                  <a:schemeClr val="lt1"/>
                </a:solidFill>
                <a:latin typeface="Calibri"/>
                <a:ea typeface="Calibri"/>
                <a:cs typeface="Calibri"/>
                <a:sym typeface="Calibri"/>
              </a:rPr>
              <a:t>SENTIDO MÁS AMPLIO</a:t>
            </a:r>
            <a:endParaRPr/>
          </a:p>
          <a:p>
            <a:pPr indent="0" lvl="0" marL="0" marR="0" rtl="0" algn="l">
              <a:spcBef>
                <a:spcPts val="600"/>
              </a:spcBef>
              <a:spcAft>
                <a:spcPts val="0"/>
              </a:spcAft>
              <a:buNone/>
            </a:pPr>
            <a:r>
              <a:rPr lang="es-PE" sz="1800">
                <a:solidFill>
                  <a:schemeClr val="lt1"/>
                </a:solidFill>
                <a:latin typeface="Calibri"/>
                <a:ea typeface="Calibri"/>
                <a:cs typeface="Calibri"/>
                <a:sym typeface="Calibri"/>
              </a:rPr>
              <a:t>En ese sentido, López Aranguren, citando a Xavier Zubiri, nos aclara que: “El vocablo ethos tiene un sentido infinitamente más amplio que el que damos hoy a la palabra ‘ética’”.</a:t>
            </a:r>
            <a:r>
              <a:rPr b="1" lang="es-PE" sz="1800">
                <a:solidFill>
                  <a:schemeClr val="lt1"/>
                </a:solidFill>
                <a:latin typeface="Calibri"/>
                <a:ea typeface="Calibri"/>
                <a:cs typeface="Calibri"/>
                <a:sym typeface="Calibri"/>
              </a:rPr>
              <a:t> </a:t>
            </a:r>
            <a:endParaRPr/>
          </a:p>
        </p:txBody>
      </p:sp>
      <p:pic>
        <p:nvPicPr>
          <p:cNvPr id="162" name="Google Shape;162;p10"/>
          <p:cNvPicPr preferRelativeResize="0"/>
          <p:nvPr/>
        </p:nvPicPr>
        <p:blipFill rotWithShape="1">
          <a:blip r:embed="rId3">
            <a:alphaModFix/>
          </a:blip>
          <a:srcRect b="0" l="0" r="0" t="0"/>
          <a:stretch/>
        </p:blipFill>
        <p:spPr>
          <a:xfrm>
            <a:off x="779740" y="666860"/>
            <a:ext cx="998927" cy="1686189"/>
          </a:xfrm>
          <a:prstGeom prst="rect">
            <a:avLst/>
          </a:prstGeom>
          <a:noFill/>
          <a:ln>
            <a:noFill/>
          </a:ln>
        </p:spPr>
      </p:pic>
      <p:sp>
        <p:nvSpPr>
          <p:cNvPr id="163" name="Google Shape;163;p10"/>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DEFINICIÓN Y ETIMOLOGÍA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pSp>
        <p:nvGrpSpPr>
          <p:cNvPr id="169" name="Google Shape;169;p11"/>
          <p:cNvGrpSpPr/>
          <p:nvPr/>
        </p:nvGrpSpPr>
        <p:grpSpPr>
          <a:xfrm>
            <a:off x="1222399" y="2145844"/>
            <a:ext cx="6121938" cy="1423312"/>
            <a:chOff x="1222399" y="1874844"/>
            <a:chExt cx="6121938" cy="1423312"/>
          </a:xfrm>
        </p:grpSpPr>
        <p:sp>
          <p:nvSpPr>
            <p:cNvPr id="170" name="Google Shape;170;p11"/>
            <p:cNvSpPr/>
            <p:nvPr/>
          </p:nvSpPr>
          <p:spPr>
            <a:xfrm>
              <a:off x="1799663" y="1874844"/>
              <a:ext cx="5544674" cy="13080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00B2C3"/>
                  </a:solidFill>
                  <a:latin typeface="Calibri"/>
                  <a:ea typeface="Calibri"/>
                  <a:cs typeface="Calibri"/>
                  <a:sym typeface="Calibri"/>
                </a:rPr>
                <a:t>También lo moral</a:t>
              </a:r>
              <a:endParaRPr/>
            </a:p>
            <a:p>
              <a:pPr indent="0" lvl="0" marL="0" marR="0" rtl="0" algn="l">
                <a:spcBef>
                  <a:spcPts val="600"/>
                </a:spcBef>
                <a:spcAft>
                  <a:spcPts val="0"/>
                </a:spcAft>
                <a:buNone/>
              </a:pPr>
              <a:r>
                <a:rPr b="1" lang="es-PE" sz="2000">
                  <a:solidFill>
                    <a:schemeClr val="dk1"/>
                  </a:solidFill>
                  <a:latin typeface="Calibri"/>
                  <a:ea typeface="Calibri"/>
                  <a:cs typeface="Calibri"/>
                  <a:sym typeface="Calibri"/>
                </a:rPr>
                <a:t>Lo ético comprende, ante todo, las disposiciones del hombre en la vida, su carácter sus costumbres y, naturalmente, también lo moral.</a:t>
              </a:r>
              <a:endParaRPr/>
            </a:p>
          </p:txBody>
        </p:sp>
        <p:pic>
          <p:nvPicPr>
            <p:cNvPr id="171" name="Google Shape;171;p11"/>
            <p:cNvPicPr preferRelativeResize="0"/>
            <p:nvPr/>
          </p:nvPicPr>
          <p:blipFill rotWithShape="1">
            <a:blip r:embed="rId3">
              <a:alphaModFix/>
            </a:blip>
            <a:srcRect b="0" l="0" r="0" t="0"/>
            <a:stretch/>
          </p:blipFill>
          <p:spPr>
            <a:xfrm>
              <a:off x="1222399" y="2323615"/>
              <a:ext cx="411788" cy="338400"/>
            </a:xfrm>
            <a:prstGeom prst="rect">
              <a:avLst/>
            </a:prstGeom>
            <a:noFill/>
            <a:ln>
              <a:noFill/>
            </a:ln>
          </p:spPr>
        </p:pic>
        <p:pic>
          <p:nvPicPr>
            <p:cNvPr id="172" name="Google Shape;172;p11"/>
            <p:cNvPicPr preferRelativeResize="0"/>
            <p:nvPr/>
          </p:nvPicPr>
          <p:blipFill rotWithShape="1">
            <a:blip r:embed="rId3">
              <a:alphaModFix/>
            </a:blip>
            <a:srcRect b="0" l="0" r="0" t="0"/>
            <a:stretch/>
          </p:blipFill>
          <p:spPr>
            <a:xfrm rot="10800000">
              <a:off x="5381400" y="2959756"/>
              <a:ext cx="411788" cy="338400"/>
            </a:xfrm>
            <a:prstGeom prst="rect">
              <a:avLst/>
            </a:prstGeom>
            <a:noFill/>
            <a:ln>
              <a:noFill/>
            </a:ln>
          </p:spPr>
        </p:pic>
      </p:grpSp>
      <p:sp>
        <p:nvSpPr>
          <p:cNvPr id="173" name="Google Shape;173;p11"/>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DEFINICIÓN Y ETIMOLOGÍA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2"/>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id="180" name="Google Shape;180;p12"/>
          <p:cNvPicPr preferRelativeResize="0"/>
          <p:nvPr/>
        </p:nvPicPr>
        <p:blipFill rotWithShape="1">
          <a:blip r:embed="rId4">
            <a:alphaModFix/>
          </a:blip>
          <a:srcRect b="0" l="0" r="0" t="0"/>
          <a:stretch/>
        </p:blipFill>
        <p:spPr>
          <a:xfrm>
            <a:off x="1643169" y="1117109"/>
            <a:ext cx="5857657" cy="2786925"/>
          </a:xfrm>
          <a:prstGeom prst="roundRect">
            <a:avLst>
              <a:gd fmla="val 14107" name="adj"/>
            </a:avLst>
          </a:prstGeom>
          <a:noFill/>
          <a:ln>
            <a:noFill/>
          </a:ln>
        </p:spPr>
      </p:pic>
      <p:sp>
        <p:nvSpPr>
          <p:cNvPr id="181" name="Google Shape;181;p12"/>
          <p:cNvSpPr txBox="1"/>
          <p:nvPr/>
        </p:nvSpPr>
        <p:spPr>
          <a:xfrm>
            <a:off x="1499337" y="4371232"/>
            <a:ext cx="6001491" cy="45397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“¿PARA QUÉ SIRVE LA ÉTICA?”</a:t>
            </a:r>
            <a:r>
              <a:rPr lang="es-PE" sz="1400">
                <a:solidFill>
                  <a:schemeClr val="dk1"/>
                </a:solidFill>
                <a:latin typeface="Calibri"/>
                <a:ea typeface="Calibri"/>
                <a:cs typeface="Calibri"/>
                <a:sym typeface="Calibri"/>
              </a:rPr>
              <a:t> </a:t>
            </a:r>
            <a:endParaRPr/>
          </a:p>
          <a:p>
            <a:pPr indent="0" lvl="0" marL="222250" marR="0" rtl="0" algn="l">
              <a:spcBef>
                <a:spcPts val="600"/>
              </a:spcBef>
              <a:spcAft>
                <a:spcPts val="0"/>
              </a:spcAft>
              <a:buNone/>
            </a:pPr>
            <a:r>
              <a:rPr lang="es-PE" sz="1000">
                <a:solidFill>
                  <a:srgbClr val="A5A5A5"/>
                </a:solidFill>
                <a:latin typeface="Calibri"/>
                <a:ea typeface="Calibri"/>
                <a:cs typeface="Calibri"/>
                <a:sym typeface="Calibri"/>
              </a:rPr>
              <a:t>https://www.youtube.com/watch?v=HOY0CSVAA4w </a:t>
            </a:r>
            <a:endParaRPr/>
          </a:p>
        </p:txBody>
      </p:sp>
      <p:sp>
        <p:nvSpPr>
          <p:cNvPr id="182" name="Google Shape;182;p12"/>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183" name="Google Shape;183;p12"/>
          <p:cNvGrpSpPr/>
          <p:nvPr/>
        </p:nvGrpSpPr>
        <p:grpSpPr>
          <a:xfrm>
            <a:off x="514858" y="499074"/>
            <a:ext cx="131794" cy="132296"/>
            <a:chOff x="511902" y="912279"/>
            <a:chExt cx="281320" cy="282391"/>
          </a:xfrm>
        </p:grpSpPr>
        <p:sp>
          <p:nvSpPr>
            <p:cNvPr id="184" name="Google Shape;184;p12"/>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5" name="Google Shape;185;p12"/>
            <p:cNvPicPr preferRelativeResize="0"/>
            <p:nvPr/>
          </p:nvPicPr>
          <p:blipFill rotWithShape="1">
            <a:blip r:embed="rId5">
              <a:alphaModFix/>
            </a:blip>
            <a:srcRect b="0" l="0" r="0" t="0"/>
            <a:stretch/>
          </p:blipFill>
          <p:spPr>
            <a:xfrm rot="5400000">
              <a:off x="578093" y="979007"/>
              <a:ext cx="148937" cy="148937"/>
            </a:xfrm>
            <a:prstGeom prst="rect">
              <a:avLst/>
            </a:prstGeom>
            <a:noFill/>
            <a:ln>
              <a:noFill/>
            </a:ln>
          </p:spPr>
        </p:pic>
      </p:grpSp>
      <p:pic>
        <p:nvPicPr>
          <p:cNvPr id="186" name="Google Shape;186;p12"/>
          <p:cNvPicPr preferRelativeResize="0"/>
          <p:nvPr/>
        </p:nvPicPr>
        <p:blipFill rotWithShape="1">
          <a:blip r:embed="rId6">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 name="Google Shape;193;p13"/>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chemeClr val="lt1"/>
                </a:solidFill>
                <a:latin typeface="Arial"/>
                <a:ea typeface="Arial"/>
                <a:cs typeface="Arial"/>
                <a:sym typeface="Arial"/>
              </a:rPr>
              <a:t>ÉTICA, </a:t>
            </a:r>
            <a:br>
              <a:rPr b="1" lang="es-PE" sz="2800">
                <a:solidFill>
                  <a:schemeClr val="lt1"/>
                </a:solidFill>
                <a:latin typeface="Arial"/>
                <a:ea typeface="Arial"/>
                <a:cs typeface="Arial"/>
                <a:sym typeface="Arial"/>
              </a:rPr>
            </a:br>
            <a:r>
              <a:rPr b="1" lang="es-PE" sz="2800">
                <a:solidFill>
                  <a:schemeClr val="lt1"/>
                </a:solidFill>
                <a:latin typeface="Arial"/>
                <a:ea typeface="Arial"/>
                <a:cs typeface="Arial"/>
                <a:sym typeface="Arial"/>
              </a:rPr>
              <a:t>MORAL Y VALORES</a:t>
            </a:r>
            <a:endParaRPr b="1" sz="1600">
              <a:solidFill>
                <a:schemeClr val="lt1"/>
              </a:solidFill>
              <a:latin typeface="Arial"/>
              <a:ea typeface="Arial"/>
              <a:cs typeface="Arial"/>
              <a:sym typeface="Arial"/>
            </a:endParaRPr>
          </a:p>
        </p:txBody>
      </p:sp>
      <p:pic>
        <p:nvPicPr>
          <p:cNvPr id="194" name="Google Shape;194;p13"/>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4"/>
          <p:cNvSpPr/>
          <p:nvPr/>
        </p:nvSpPr>
        <p:spPr>
          <a:xfrm>
            <a:off x="517940" y="1645659"/>
            <a:ext cx="8157748" cy="3588329"/>
          </a:xfrm>
          <a:prstGeom prst="roundRect">
            <a:avLst>
              <a:gd fmla="val 3598" name="adj"/>
            </a:avLst>
          </a:prstGeom>
          <a:solidFill>
            <a:srgbClr val="EE46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14"/>
          <p:cNvSpPr txBox="1"/>
          <p:nvPr/>
        </p:nvSpPr>
        <p:spPr>
          <a:xfrm>
            <a:off x="1778667" y="2612811"/>
            <a:ext cx="6124293" cy="161582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chemeClr val="lt1"/>
                </a:solidFill>
                <a:latin typeface="Calibri"/>
                <a:ea typeface="Calibri"/>
                <a:cs typeface="Calibri"/>
                <a:sym typeface="Calibri"/>
              </a:rPr>
              <a:t>LA MORAL</a:t>
            </a:r>
            <a:endParaRPr/>
          </a:p>
          <a:p>
            <a:pPr indent="-227013" lvl="0" marL="227013" marR="0" rtl="0" algn="l">
              <a:spcBef>
                <a:spcPts val="60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Ya vimos las cuatro definiciones sobre la ética del filósofo peruano Miguel Ángel Polo Santillán. </a:t>
            </a:r>
            <a:endParaRPr/>
          </a:p>
          <a:p>
            <a:pPr indent="-100013" lvl="0" marL="227013" marR="0" rtl="0" algn="l">
              <a:spcBef>
                <a:spcPts val="0"/>
              </a:spcBef>
              <a:spcAft>
                <a:spcPts val="0"/>
              </a:spcAft>
              <a:buClr>
                <a:schemeClr val="dk1"/>
              </a:buClr>
              <a:buSzPts val="2000"/>
              <a:buFont typeface="Arial"/>
              <a:buNone/>
            </a:pPr>
            <a:r>
              <a:t/>
            </a:r>
            <a:endParaRPr sz="2000">
              <a:solidFill>
                <a:schemeClr val="lt1"/>
              </a:solidFill>
              <a:latin typeface="Calibri"/>
              <a:ea typeface="Calibri"/>
              <a:cs typeface="Calibri"/>
              <a:sym typeface="Calibri"/>
            </a:endParaRPr>
          </a:p>
          <a:p>
            <a:pPr indent="-227013" lvl="0" marL="227013" marR="0" rtl="0" algn="l">
              <a:spcBef>
                <a:spcPts val="0"/>
              </a:spcBef>
              <a:spcAft>
                <a:spcPts val="0"/>
              </a:spcAft>
              <a:buClr>
                <a:schemeClr val="lt1"/>
              </a:buClr>
              <a:buSzPts val="2000"/>
              <a:buFont typeface="Arial"/>
              <a:buChar char="•"/>
            </a:pPr>
            <a:r>
              <a:rPr lang="es-PE" sz="2000">
                <a:solidFill>
                  <a:schemeClr val="lt1"/>
                </a:solidFill>
                <a:latin typeface="Calibri"/>
                <a:ea typeface="Calibri"/>
                <a:cs typeface="Calibri"/>
                <a:sym typeface="Calibri"/>
              </a:rPr>
              <a:t>Ahora presentaremos las cuatro versiones de la moral. </a:t>
            </a:r>
            <a:endParaRPr/>
          </a:p>
        </p:txBody>
      </p:sp>
      <p:pic>
        <p:nvPicPr>
          <p:cNvPr id="202" name="Google Shape;202;p14"/>
          <p:cNvPicPr preferRelativeResize="0"/>
          <p:nvPr/>
        </p:nvPicPr>
        <p:blipFill rotWithShape="1">
          <a:blip r:embed="rId3">
            <a:alphaModFix/>
          </a:blip>
          <a:srcRect b="0" l="0" r="0" t="0"/>
          <a:stretch/>
        </p:blipFill>
        <p:spPr>
          <a:xfrm>
            <a:off x="779740" y="666860"/>
            <a:ext cx="998927" cy="1686189"/>
          </a:xfrm>
          <a:prstGeom prst="rect">
            <a:avLst/>
          </a:prstGeom>
          <a:noFill/>
          <a:ln>
            <a:noFill/>
          </a:ln>
        </p:spPr>
      </p:pic>
      <p:sp>
        <p:nvSpPr>
          <p:cNvPr id="203" name="Google Shape;203;p14"/>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MORAL Y VALORES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5"/>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MORAL Y VALORES</a:t>
            </a:r>
            <a:endParaRPr/>
          </a:p>
        </p:txBody>
      </p:sp>
      <p:sp>
        <p:nvSpPr>
          <p:cNvPr id="210" name="Google Shape;210;p15"/>
          <p:cNvSpPr/>
          <p:nvPr/>
        </p:nvSpPr>
        <p:spPr>
          <a:xfrm>
            <a:off x="507126" y="917720"/>
            <a:ext cx="3164302" cy="28469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EE4639"/>
                </a:solidFill>
                <a:latin typeface="Arial"/>
                <a:ea typeface="Arial"/>
                <a:cs typeface="Arial"/>
                <a:sym typeface="Arial"/>
              </a:rPr>
              <a:t>+ </a:t>
            </a:r>
            <a:br>
              <a:rPr b="1" lang="es-PE" sz="2000">
                <a:solidFill>
                  <a:srgbClr val="EE4639"/>
                </a:solidFill>
                <a:latin typeface="Arial"/>
                <a:ea typeface="Arial"/>
                <a:cs typeface="Arial"/>
                <a:sym typeface="Arial"/>
              </a:rPr>
            </a:br>
            <a:r>
              <a:rPr b="1" lang="es-PE" sz="1600">
                <a:solidFill>
                  <a:srgbClr val="EE4639"/>
                </a:solidFill>
                <a:latin typeface="Calibri"/>
                <a:ea typeface="Calibri"/>
                <a:cs typeface="Calibri"/>
                <a:sym typeface="Calibri"/>
              </a:rPr>
              <a:t>PRIMERA</a:t>
            </a:r>
            <a:endParaRPr/>
          </a:p>
          <a:p>
            <a:pPr indent="0" lvl="0" marL="11725" marR="0" rtl="0" algn="l">
              <a:spcBef>
                <a:spcPts val="600"/>
              </a:spcBef>
              <a:spcAft>
                <a:spcPts val="0"/>
              </a:spcAft>
              <a:buNone/>
            </a:pPr>
            <a:r>
              <a:rPr lang="es-PE" sz="1600">
                <a:solidFill>
                  <a:schemeClr val="dk1"/>
                </a:solidFill>
                <a:latin typeface="Calibri"/>
                <a:ea typeface="Calibri"/>
                <a:cs typeface="Calibri"/>
                <a:sym typeface="Calibri"/>
              </a:rPr>
              <a:t>Polo Santillán explica: </a:t>
            </a:r>
            <a:br>
              <a:rPr lang="es-PE" sz="1600">
                <a:solidFill>
                  <a:schemeClr val="dk1"/>
                </a:solidFill>
                <a:latin typeface="Calibri"/>
                <a:ea typeface="Calibri"/>
                <a:cs typeface="Calibri"/>
                <a:sym typeface="Calibri"/>
              </a:rPr>
            </a:br>
            <a:r>
              <a:rPr lang="es-PE" sz="1600">
                <a:solidFill>
                  <a:schemeClr val="dk1"/>
                </a:solidFill>
                <a:latin typeface="Calibri"/>
                <a:ea typeface="Calibri"/>
                <a:cs typeface="Calibri"/>
                <a:sym typeface="Calibri"/>
              </a:rPr>
              <a:t>“la moral –también denominada moralidad– es el ámbito de la experiencia social donde se ponen en juego normas, valores y acciones; es decir, el espacio de las costumbres tradicionales sobre lo bueno y justo que son considerados obligatorios en una sociedad”. </a:t>
            </a:r>
            <a:endParaRPr sz="1600">
              <a:solidFill>
                <a:schemeClr val="dk1"/>
              </a:solidFill>
              <a:latin typeface="Calibri"/>
              <a:ea typeface="Calibri"/>
              <a:cs typeface="Calibri"/>
              <a:sym typeface="Calibri"/>
            </a:endParaRPr>
          </a:p>
        </p:txBody>
      </p:sp>
      <p:pic>
        <p:nvPicPr>
          <p:cNvPr descr="Cuna Más atendió a más de 163,000 niñas y niños en el 2019 | Noticias |  Agencia Peruana de Noticias Andina" id="211" name="Google Shape;211;p15"/>
          <p:cNvPicPr preferRelativeResize="0"/>
          <p:nvPr/>
        </p:nvPicPr>
        <p:blipFill rotWithShape="1">
          <a:blip r:embed="rId3">
            <a:alphaModFix/>
          </a:blip>
          <a:srcRect b="0" l="0" r="10979" t="0"/>
          <a:stretch/>
        </p:blipFill>
        <p:spPr>
          <a:xfrm>
            <a:off x="4067176" y="912812"/>
            <a:ext cx="5076824" cy="3937483"/>
          </a:xfrm>
          <a:prstGeom prst="rect">
            <a:avLst/>
          </a:prstGeom>
          <a:noFill/>
          <a:ln>
            <a:noFill/>
          </a:ln>
        </p:spPr>
      </p:pic>
      <p:sp>
        <p:nvSpPr>
          <p:cNvPr id="212" name="Google Shape;212;p15"/>
          <p:cNvSpPr txBox="1"/>
          <p:nvPr/>
        </p:nvSpPr>
        <p:spPr>
          <a:xfrm flipH="1">
            <a:off x="4074154" y="4973806"/>
            <a:ext cx="4608513"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s-PE" sz="1000">
                <a:solidFill>
                  <a:srgbClr val="000000"/>
                </a:solidFill>
                <a:latin typeface="Calibri"/>
                <a:ea typeface="Calibri"/>
                <a:cs typeface="Calibri"/>
                <a:sym typeface="Calibri"/>
              </a:rPr>
              <a:t>La moral en el ámbito social es el espacio de las normas y costumbres. </a:t>
            </a:r>
            <a:r>
              <a:rPr lang="es-PE" sz="1000">
                <a:solidFill>
                  <a:schemeClr val="dk1"/>
                </a:solidFill>
                <a:latin typeface="Calibri"/>
                <a:ea typeface="Calibri"/>
                <a:cs typeface="Calibri"/>
                <a:sym typeface="Calibri"/>
              </a:rPr>
              <a:t>(Crédito: Andina)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6"/>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MORAL Y VALORES</a:t>
            </a:r>
            <a:endParaRPr/>
          </a:p>
        </p:txBody>
      </p:sp>
      <p:sp>
        <p:nvSpPr>
          <p:cNvPr id="219" name="Google Shape;219;p16"/>
          <p:cNvSpPr txBox="1"/>
          <p:nvPr/>
        </p:nvSpPr>
        <p:spPr>
          <a:xfrm flipH="1">
            <a:off x="4074154" y="4973806"/>
            <a:ext cx="4608513"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La moral es el ámbito de la subjetividad. </a:t>
            </a:r>
            <a:r>
              <a:rPr lang="es-PE" sz="1000">
                <a:solidFill>
                  <a:schemeClr val="dk1"/>
                </a:solidFill>
                <a:latin typeface="Calibri"/>
                <a:ea typeface="Calibri"/>
                <a:cs typeface="Calibri"/>
                <a:sym typeface="Calibri"/>
              </a:rPr>
              <a:t>(Crédito: www.forbes.com)</a:t>
            </a:r>
            <a:endParaRPr/>
          </a:p>
        </p:txBody>
      </p:sp>
      <p:pic>
        <p:nvPicPr>
          <p:cNvPr id="220" name="Google Shape;220;p16"/>
          <p:cNvPicPr preferRelativeResize="0"/>
          <p:nvPr/>
        </p:nvPicPr>
        <p:blipFill rotWithShape="1">
          <a:blip r:embed="rId3">
            <a:alphaModFix/>
          </a:blip>
          <a:srcRect b="0" l="0" r="0" t="0"/>
          <a:stretch/>
        </p:blipFill>
        <p:spPr>
          <a:xfrm>
            <a:off x="4074154" y="912813"/>
            <a:ext cx="5069846" cy="3924300"/>
          </a:xfrm>
          <a:prstGeom prst="rect">
            <a:avLst/>
          </a:prstGeom>
          <a:noFill/>
          <a:ln>
            <a:noFill/>
          </a:ln>
        </p:spPr>
      </p:pic>
      <p:sp>
        <p:nvSpPr>
          <p:cNvPr id="221" name="Google Shape;221;p16"/>
          <p:cNvSpPr/>
          <p:nvPr/>
        </p:nvSpPr>
        <p:spPr>
          <a:xfrm>
            <a:off x="506527" y="917984"/>
            <a:ext cx="3164302" cy="186204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EE4639"/>
                </a:solidFill>
                <a:latin typeface="Arial"/>
                <a:ea typeface="Arial"/>
                <a:cs typeface="Arial"/>
                <a:sym typeface="Arial"/>
              </a:rPr>
              <a:t>+ </a:t>
            </a:r>
            <a:br>
              <a:rPr b="1" lang="es-PE" sz="2000">
                <a:solidFill>
                  <a:srgbClr val="EE4639"/>
                </a:solidFill>
                <a:latin typeface="Arial"/>
                <a:ea typeface="Arial"/>
                <a:cs typeface="Arial"/>
                <a:sym typeface="Arial"/>
              </a:rPr>
            </a:br>
            <a:r>
              <a:rPr b="1" lang="es-PE" sz="1600">
                <a:solidFill>
                  <a:srgbClr val="EE4639"/>
                </a:solidFill>
                <a:latin typeface="Calibri"/>
                <a:ea typeface="Calibri"/>
                <a:cs typeface="Calibri"/>
                <a:sym typeface="Calibri"/>
              </a:rPr>
              <a:t>SEGUNDA</a:t>
            </a:r>
            <a:endParaRPr/>
          </a:p>
          <a:p>
            <a:pPr indent="0" lvl="0" marL="11725" marR="0" rtl="0" algn="l">
              <a:spcBef>
                <a:spcPts val="600"/>
              </a:spcBef>
              <a:spcAft>
                <a:spcPts val="0"/>
              </a:spcAft>
              <a:buNone/>
            </a:pPr>
            <a:r>
              <a:rPr lang="es-PE" sz="1600">
                <a:solidFill>
                  <a:srgbClr val="262626"/>
                </a:solidFill>
                <a:latin typeface="Calibri"/>
                <a:ea typeface="Calibri"/>
                <a:cs typeface="Calibri"/>
                <a:sym typeface="Calibri"/>
              </a:rPr>
              <a:t>La segunda versión indica que “(…) </a:t>
            </a:r>
            <a:br>
              <a:rPr lang="es-PE" sz="1600">
                <a:solidFill>
                  <a:srgbClr val="262626"/>
                </a:solidFill>
                <a:latin typeface="Calibri"/>
                <a:ea typeface="Calibri"/>
                <a:cs typeface="Calibri"/>
                <a:sym typeface="Calibri"/>
              </a:rPr>
            </a:br>
            <a:r>
              <a:rPr lang="es-PE" sz="1600">
                <a:solidFill>
                  <a:srgbClr val="262626"/>
                </a:solidFill>
                <a:latin typeface="Calibri"/>
                <a:ea typeface="Calibri"/>
                <a:cs typeface="Calibri"/>
                <a:sym typeface="Calibri"/>
              </a:rPr>
              <a:t>la moral sería el ámbito de la subjetividad: pensamientos, sentimientos, voluntad, deseos e intereses”, según Polo Santillán.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7"/>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MORAL Y VALORES</a:t>
            </a:r>
            <a:endParaRPr/>
          </a:p>
        </p:txBody>
      </p:sp>
      <p:sp>
        <p:nvSpPr>
          <p:cNvPr id="228" name="Google Shape;228;p17"/>
          <p:cNvSpPr txBox="1"/>
          <p:nvPr/>
        </p:nvSpPr>
        <p:spPr>
          <a:xfrm flipH="1">
            <a:off x="4074154" y="4973806"/>
            <a:ext cx="4608513"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La moral es el ámbito personal-social. </a:t>
            </a:r>
            <a:r>
              <a:rPr lang="es-PE" sz="1000">
                <a:solidFill>
                  <a:schemeClr val="dk1"/>
                </a:solidFill>
                <a:latin typeface="Calibri"/>
                <a:ea typeface="Calibri"/>
                <a:cs typeface="Calibri"/>
                <a:sym typeface="Calibri"/>
              </a:rPr>
              <a:t>(Crédito: Andina)</a:t>
            </a:r>
            <a:endParaRPr/>
          </a:p>
        </p:txBody>
      </p:sp>
      <p:sp>
        <p:nvSpPr>
          <p:cNvPr id="229" name="Google Shape;229;p17"/>
          <p:cNvSpPr/>
          <p:nvPr/>
        </p:nvSpPr>
        <p:spPr>
          <a:xfrm>
            <a:off x="507087" y="917984"/>
            <a:ext cx="3164302" cy="23544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EE4639"/>
                </a:solidFill>
                <a:latin typeface="Arial"/>
                <a:ea typeface="Arial"/>
                <a:cs typeface="Arial"/>
                <a:sym typeface="Arial"/>
              </a:rPr>
              <a:t>+ </a:t>
            </a:r>
            <a:br>
              <a:rPr b="1" lang="es-PE" sz="2000">
                <a:solidFill>
                  <a:srgbClr val="EE4639"/>
                </a:solidFill>
                <a:latin typeface="Arial"/>
                <a:ea typeface="Arial"/>
                <a:cs typeface="Arial"/>
                <a:sym typeface="Arial"/>
              </a:rPr>
            </a:br>
            <a:r>
              <a:rPr b="1" lang="es-PE" sz="1600">
                <a:solidFill>
                  <a:srgbClr val="EE4639"/>
                </a:solidFill>
                <a:latin typeface="Calibri"/>
                <a:ea typeface="Calibri"/>
                <a:cs typeface="Calibri"/>
                <a:sym typeface="Calibri"/>
              </a:rPr>
              <a:t>TERCERA</a:t>
            </a:r>
            <a:endParaRPr/>
          </a:p>
          <a:p>
            <a:pPr indent="0" lvl="0" marL="0" marR="0" rtl="0" algn="l">
              <a:spcBef>
                <a:spcPts val="600"/>
              </a:spcBef>
              <a:spcAft>
                <a:spcPts val="0"/>
              </a:spcAft>
              <a:buNone/>
            </a:pPr>
            <a:r>
              <a:rPr lang="es-PE" sz="1600">
                <a:solidFill>
                  <a:schemeClr val="dk1"/>
                </a:solidFill>
                <a:latin typeface="Calibri"/>
                <a:ea typeface="Calibri"/>
                <a:cs typeface="Calibri"/>
                <a:sym typeface="Calibri"/>
              </a:rPr>
              <a:t>“La moral es el ámbito personal-social donde experimentamos con valores, normas, juicios, etc. contenidos y </a:t>
            </a:r>
            <a:r>
              <a:rPr lang="es-PE" sz="1600">
                <a:solidFill>
                  <a:schemeClr val="dk1"/>
                </a:solidFill>
                <a:latin typeface="Calibri"/>
                <a:ea typeface="Calibri"/>
                <a:cs typeface="Calibri"/>
                <a:sym typeface="Calibri"/>
              </a:rPr>
              <a:t>transmitidos</a:t>
            </a:r>
            <a:r>
              <a:rPr lang="es-PE" sz="1600">
                <a:solidFill>
                  <a:schemeClr val="dk1"/>
                </a:solidFill>
                <a:latin typeface="Calibri"/>
                <a:ea typeface="Calibri"/>
                <a:cs typeface="Calibri"/>
                <a:sym typeface="Calibri"/>
              </a:rPr>
              <a:t> por la tradición. Desde ese punto de vista, todos nacemos dentro de una moral social, pero tenemos la tarea de convertirnos en seres éticos”. </a:t>
            </a:r>
            <a:endParaRPr sz="1600">
              <a:solidFill>
                <a:schemeClr val="dk1"/>
              </a:solidFill>
              <a:latin typeface="Calibri"/>
              <a:ea typeface="Calibri"/>
              <a:cs typeface="Calibri"/>
              <a:sym typeface="Calibri"/>
            </a:endParaRPr>
          </a:p>
        </p:txBody>
      </p:sp>
      <p:pic>
        <p:nvPicPr>
          <p:cNvPr descr="Mayoría de limeños cree que ciudad mejoró en último año, pero inseguridad  sigue siendo principal problema | Noticias | Agencia Peruana de Noticias  Andina" id="230" name="Google Shape;230;p17"/>
          <p:cNvPicPr preferRelativeResize="0"/>
          <p:nvPr/>
        </p:nvPicPr>
        <p:blipFill rotWithShape="1">
          <a:blip r:embed="rId3">
            <a:alphaModFix/>
          </a:blip>
          <a:srcRect b="0" l="0" r="0" t="0"/>
          <a:stretch/>
        </p:blipFill>
        <p:spPr>
          <a:xfrm>
            <a:off x="4074154" y="922752"/>
            <a:ext cx="5069846" cy="39143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MORAL Y VALORES</a:t>
            </a:r>
            <a:endParaRPr/>
          </a:p>
        </p:txBody>
      </p:sp>
      <p:sp>
        <p:nvSpPr>
          <p:cNvPr id="237" name="Google Shape;237;p18"/>
          <p:cNvSpPr txBox="1"/>
          <p:nvPr/>
        </p:nvSpPr>
        <p:spPr>
          <a:xfrm flipH="1">
            <a:off x="4074154" y="4973806"/>
            <a:ext cx="4608513"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Ética y moral se dan de forma conjunta en la realidad. </a:t>
            </a:r>
            <a:r>
              <a:rPr lang="es-PE" sz="1000">
                <a:solidFill>
                  <a:schemeClr val="dk1"/>
                </a:solidFill>
                <a:latin typeface="Calibri"/>
                <a:ea typeface="Calibri"/>
                <a:cs typeface="Calibri"/>
                <a:sym typeface="Calibri"/>
              </a:rPr>
              <a:t>(Crédito: Andina)</a:t>
            </a:r>
            <a:endParaRPr/>
          </a:p>
        </p:txBody>
      </p:sp>
      <p:sp>
        <p:nvSpPr>
          <p:cNvPr id="238" name="Google Shape;238;p18"/>
          <p:cNvSpPr/>
          <p:nvPr/>
        </p:nvSpPr>
        <p:spPr>
          <a:xfrm>
            <a:off x="506527" y="917984"/>
            <a:ext cx="3164302" cy="186204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EE4639"/>
                </a:solidFill>
                <a:latin typeface="Arial"/>
                <a:ea typeface="Arial"/>
                <a:cs typeface="Arial"/>
                <a:sym typeface="Arial"/>
              </a:rPr>
              <a:t>+ </a:t>
            </a:r>
            <a:br>
              <a:rPr b="1" lang="es-PE" sz="2000">
                <a:solidFill>
                  <a:srgbClr val="EE4639"/>
                </a:solidFill>
                <a:latin typeface="Arial"/>
                <a:ea typeface="Arial"/>
                <a:cs typeface="Arial"/>
                <a:sym typeface="Arial"/>
              </a:rPr>
            </a:br>
            <a:r>
              <a:rPr b="1" lang="es-PE" sz="1600">
                <a:solidFill>
                  <a:srgbClr val="EE4639"/>
                </a:solidFill>
                <a:latin typeface="Calibri"/>
                <a:ea typeface="Calibri"/>
                <a:cs typeface="Calibri"/>
                <a:sym typeface="Calibri"/>
              </a:rPr>
              <a:t>CUARTA</a:t>
            </a:r>
            <a:endParaRPr/>
          </a:p>
          <a:p>
            <a:pPr indent="0" lvl="0" marL="11725" marR="0" rtl="0" algn="l">
              <a:spcBef>
                <a:spcPts val="600"/>
              </a:spcBef>
              <a:spcAft>
                <a:spcPts val="0"/>
              </a:spcAft>
              <a:buNone/>
            </a:pPr>
            <a:r>
              <a:rPr lang="es-PE" sz="1600">
                <a:solidFill>
                  <a:schemeClr val="dk1"/>
                </a:solidFill>
                <a:latin typeface="Calibri"/>
                <a:ea typeface="Calibri"/>
                <a:cs typeface="Calibri"/>
                <a:sym typeface="Calibri"/>
              </a:rPr>
              <a:t>Finalmente, para Polo Santillán, la cuarta definición “es aquella que no hace ninguna distinción entre ética y moral, ya que todo se da en la misma realidad”. </a:t>
            </a:r>
            <a:endParaRPr sz="1600">
              <a:solidFill>
                <a:schemeClr val="dk1"/>
              </a:solidFill>
              <a:latin typeface="Calibri"/>
              <a:ea typeface="Calibri"/>
              <a:cs typeface="Calibri"/>
              <a:sym typeface="Calibri"/>
            </a:endParaRPr>
          </a:p>
        </p:txBody>
      </p:sp>
      <p:pic>
        <p:nvPicPr>
          <p:cNvPr descr="Siete policías detenidos por presuntos actos de extorsión y secuestro | RPP  Noticias" id="239" name="Google Shape;239;p18"/>
          <p:cNvPicPr preferRelativeResize="0"/>
          <p:nvPr/>
        </p:nvPicPr>
        <p:blipFill rotWithShape="1">
          <a:blip r:embed="rId3">
            <a:alphaModFix/>
          </a:blip>
          <a:srcRect b="0" l="5348" r="6010" t="0"/>
          <a:stretch/>
        </p:blipFill>
        <p:spPr>
          <a:xfrm>
            <a:off x="4067175" y="912813"/>
            <a:ext cx="5076825" cy="392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MORAL Y VALORES</a:t>
            </a:r>
            <a:endParaRPr/>
          </a:p>
        </p:txBody>
      </p:sp>
      <p:sp>
        <p:nvSpPr>
          <p:cNvPr id="246" name="Google Shape;246;p19"/>
          <p:cNvSpPr/>
          <p:nvPr/>
        </p:nvSpPr>
        <p:spPr>
          <a:xfrm>
            <a:off x="506527" y="917984"/>
            <a:ext cx="3796532" cy="180049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QUÉ ES UN VALOR </a:t>
            </a:r>
            <a:endParaRPr/>
          </a:p>
          <a:p>
            <a:pPr indent="-166688" lvl="0" marL="177800" marR="0" rtl="0" algn="l">
              <a:spcBef>
                <a:spcPts val="60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Para el investigador en filosofía Antonio Gallo Armosino, “el valor es esa calidad particular e inconfundible que produce en nosotros la apreciación, porque se percibe con este sentimiento único que es el sentimiento de valor”. </a:t>
            </a:r>
            <a:endParaRPr/>
          </a:p>
        </p:txBody>
      </p:sp>
      <p:sp>
        <p:nvSpPr>
          <p:cNvPr id="247" name="Google Shape;247;p19"/>
          <p:cNvSpPr txBox="1"/>
          <p:nvPr/>
        </p:nvSpPr>
        <p:spPr>
          <a:xfrm flipH="1">
            <a:off x="4751388" y="3778729"/>
            <a:ext cx="3924300"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chemeClr val="dk1"/>
                </a:solidFill>
                <a:latin typeface="Calibri"/>
                <a:ea typeface="Calibri"/>
                <a:cs typeface="Calibri"/>
                <a:sym typeface="Calibri"/>
              </a:rPr>
              <a:t>Los valores se presentan como una capa intermedia entre la realidad y nuestra vida. Otorgamos distintos valores a los que percibimos</a:t>
            </a:r>
            <a:endParaRPr/>
          </a:p>
        </p:txBody>
      </p:sp>
      <p:pic>
        <p:nvPicPr>
          <p:cNvPr id="248" name="Google Shape;248;p19"/>
          <p:cNvPicPr preferRelativeResize="0"/>
          <p:nvPr/>
        </p:nvPicPr>
        <p:blipFill rotWithShape="1">
          <a:blip r:embed="rId3">
            <a:alphaModFix/>
          </a:blip>
          <a:srcRect b="0" l="0" r="0" t="0"/>
          <a:stretch/>
        </p:blipFill>
        <p:spPr>
          <a:xfrm>
            <a:off x="4751388" y="924231"/>
            <a:ext cx="3924300" cy="27091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 name="Google Shape;63;p2"/>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64" name="Google Shape;64;p2"/>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2"/>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s-PE" sz="3300">
                <a:solidFill>
                  <a:schemeClr val="lt1"/>
                </a:solidFill>
                <a:latin typeface="Arial"/>
                <a:ea typeface="Arial"/>
                <a:cs typeface="Arial"/>
                <a:sym typeface="Arial"/>
              </a:rPr>
              <a:t>INTRODUCCIÓN</a:t>
            </a:r>
            <a:endParaRPr/>
          </a:p>
          <a:p>
            <a:pPr indent="0" lvl="0" marL="0" marR="0" rtl="0" algn="l">
              <a:lnSpc>
                <a:spcPct val="80000"/>
              </a:lnSpc>
              <a:spcBef>
                <a:spcPts val="0"/>
              </a:spcBef>
              <a:spcAft>
                <a:spcPts val="0"/>
              </a:spcAft>
              <a:buNone/>
            </a:pPr>
            <a:r>
              <a:rPr b="1" lang="es-PE" sz="3300">
                <a:solidFill>
                  <a:schemeClr val="lt1"/>
                </a:solidFill>
                <a:latin typeface="Arial"/>
                <a:ea typeface="Arial"/>
                <a:cs typeface="Arial"/>
                <a:sym typeface="Arial"/>
              </a:rPr>
              <a:t>DE LA SESIÓN</a:t>
            </a:r>
            <a:endParaRPr/>
          </a:p>
        </p:txBody>
      </p:sp>
      <p:pic>
        <p:nvPicPr>
          <p:cNvPr id="66" name="Google Shape;66;p2"/>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67" name="Google Shape;67;p2"/>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MORAL Y VALORES</a:t>
            </a:r>
            <a:endParaRPr/>
          </a:p>
        </p:txBody>
      </p:sp>
      <p:sp>
        <p:nvSpPr>
          <p:cNvPr id="254" name="Google Shape;254;p20"/>
          <p:cNvSpPr/>
          <p:nvPr/>
        </p:nvSpPr>
        <p:spPr>
          <a:xfrm>
            <a:off x="506527" y="917984"/>
            <a:ext cx="3886086" cy="204671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QUÉ ES UN VALOR </a:t>
            </a:r>
            <a:endParaRPr/>
          </a:p>
          <a:p>
            <a:pPr indent="0" lvl="0" marL="11112" marR="0" rtl="0" algn="l">
              <a:spcBef>
                <a:spcPts val="600"/>
              </a:spcBef>
              <a:spcAft>
                <a:spcPts val="0"/>
              </a:spcAft>
              <a:buNone/>
            </a:pPr>
            <a:r>
              <a:rPr lang="es-PE" sz="1600">
                <a:solidFill>
                  <a:srgbClr val="262626"/>
                </a:solidFill>
                <a:latin typeface="Calibri"/>
                <a:ea typeface="Calibri"/>
                <a:cs typeface="Calibri"/>
                <a:sym typeface="Calibri"/>
              </a:rPr>
              <a:t>En ese sentido, añade Antonio Gallo Armosino, “se puede apreciar (valorar) el tamaño, el tiempo, el color, la dureza. Sin tal calidad no hay apreciación; sin apreciación no hay valor. Todas las cosas poseen esta calidad, en diferente medida, en cuanto son elementos de la vida o de lo humano”. </a:t>
            </a:r>
            <a:endParaRPr/>
          </a:p>
        </p:txBody>
      </p:sp>
      <p:sp>
        <p:nvSpPr>
          <p:cNvPr id="255" name="Google Shape;255;p20"/>
          <p:cNvSpPr txBox="1"/>
          <p:nvPr/>
        </p:nvSpPr>
        <p:spPr>
          <a:xfrm flipH="1">
            <a:off x="4751388" y="4926211"/>
            <a:ext cx="3924300"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La realidad es analizable en términos de los valores humanos. </a:t>
            </a:r>
            <a:br>
              <a:rPr lang="es-PE" sz="1000">
                <a:solidFill>
                  <a:srgbClr val="000000"/>
                </a:solidFill>
                <a:latin typeface="Calibri"/>
                <a:ea typeface="Calibri"/>
                <a:cs typeface="Calibri"/>
                <a:sym typeface="Calibri"/>
              </a:rPr>
            </a:br>
            <a:r>
              <a:rPr lang="es-PE" sz="1000">
                <a:solidFill>
                  <a:schemeClr val="dk1"/>
                </a:solidFill>
                <a:latin typeface="Calibri"/>
                <a:ea typeface="Calibri"/>
                <a:cs typeface="Calibri"/>
                <a:sym typeface="Calibri"/>
              </a:rPr>
              <a:t>(Crédito: Andina)</a:t>
            </a:r>
            <a:endParaRPr/>
          </a:p>
        </p:txBody>
      </p:sp>
      <p:pic>
        <p:nvPicPr>
          <p:cNvPr descr="Pobreza monetaria afectó al 21.7% de la población del país en 2017 |  Noticias | Agencia Peruana de Noticias Andina" id="256" name="Google Shape;256;p20"/>
          <p:cNvPicPr preferRelativeResize="0"/>
          <p:nvPr/>
        </p:nvPicPr>
        <p:blipFill rotWithShape="1">
          <a:blip r:embed="rId3">
            <a:alphaModFix/>
          </a:blip>
          <a:srcRect b="0" l="35421" r="4739" t="364"/>
          <a:stretch/>
        </p:blipFill>
        <p:spPr>
          <a:xfrm>
            <a:off x="4751387" y="481014"/>
            <a:ext cx="3924301" cy="435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MORAL Y VALORES</a:t>
            </a:r>
            <a:endParaRPr/>
          </a:p>
        </p:txBody>
      </p:sp>
      <p:sp>
        <p:nvSpPr>
          <p:cNvPr id="263" name="Google Shape;263;p21"/>
          <p:cNvSpPr/>
          <p:nvPr/>
        </p:nvSpPr>
        <p:spPr>
          <a:xfrm>
            <a:off x="506527" y="917984"/>
            <a:ext cx="3886086" cy="229293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VALORES HUMANOS</a:t>
            </a:r>
            <a:endParaRPr/>
          </a:p>
          <a:p>
            <a:pPr indent="0" lvl="0" marL="11725" marR="0" rtl="0" algn="l">
              <a:spcBef>
                <a:spcPts val="600"/>
              </a:spcBef>
              <a:spcAft>
                <a:spcPts val="0"/>
              </a:spcAft>
              <a:buNone/>
            </a:pPr>
            <a:r>
              <a:rPr lang="es-PE" sz="1600">
                <a:solidFill>
                  <a:srgbClr val="262626"/>
                </a:solidFill>
                <a:latin typeface="Calibri"/>
                <a:ea typeface="Calibri"/>
                <a:cs typeface="Calibri"/>
                <a:sym typeface="Calibri"/>
              </a:rPr>
              <a:t>Según el Alto Comisionado de las Naciones Unidas para los Refugiados (ACNUR), los valores humanos “son el conjunto de ideas que tienen la mayor parte de las culturas existentes sobre lo que se considera correcto. Suponen la colocación de la especie humana en una posición de superioridad gracias a los valores éticos y morales”. </a:t>
            </a:r>
            <a:endParaRPr/>
          </a:p>
        </p:txBody>
      </p:sp>
      <p:sp>
        <p:nvSpPr>
          <p:cNvPr id="264" name="Google Shape;264;p21"/>
          <p:cNvSpPr txBox="1"/>
          <p:nvPr/>
        </p:nvSpPr>
        <p:spPr>
          <a:xfrm flipH="1">
            <a:off x="4751388" y="4926211"/>
            <a:ext cx="3924300"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El ACNUR fue fundada el 14 de diciembre de 1950.</a:t>
            </a:r>
            <a:endParaRPr/>
          </a:p>
          <a:p>
            <a:pPr indent="0" lvl="0" marL="0" marR="0" rtl="0" algn="l">
              <a:spcBef>
                <a:spcPts val="0"/>
              </a:spcBef>
              <a:spcAft>
                <a:spcPts val="0"/>
              </a:spcAft>
              <a:buNone/>
            </a:pPr>
            <a:r>
              <a:rPr lang="es-PE" sz="1000">
                <a:solidFill>
                  <a:schemeClr val="dk1"/>
                </a:solidFill>
                <a:latin typeface="Calibri"/>
                <a:ea typeface="Calibri"/>
                <a:cs typeface="Calibri"/>
                <a:sym typeface="Calibri"/>
              </a:rPr>
              <a:t>(Crédito: ACNUR)</a:t>
            </a:r>
            <a:endParaRPr/>
          </a:p>
        </p:txBody>
      </p:sp>
      <p:pic>
        <p:nvPicPr>
          <p:cNvPr descr="Logotipo, nombre de la empresa&#10;&#10;Descripción generada automáticamente" id="265" name="Google Shape;265;p21"/>
          <p:cNvPicPr preferRelativeResize="0"/>
          <p:nvPr/>
        </p:nvPicPr>
        <p:blipFill rotWithShape="1">
          <a:blip r:embed="rId3">
            <a:alphaModFix/>
          </a:blip>
          <a:srcRect b="0" l="0" r="0" t="0"/>
          <a:stretch/>
        </p:blipFill>
        <p:spPr>
          <a:xfrm>
            <a:off x="5294631" y="917984"/>
            <a:ext cx="2837813" cy="37075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MORAL Y VALORES</a:t>
            </a:r>
            <a:endParaRPr/>
          </a:p>
        </p:txBody>
      </p:sp>
      <p:sp>
        <p:nvSpPr>
          <p:cNvPr id="272" name="Google Shape;272;p22"/>
          <p:cNvSpPr/>
          <p:nvPr/>
        </p:nvSpPr>
        <p:spPr>
          <a:xfrm>
            <a:off x="4751388" y="917984"/>
            <a:ext cx="3886086" cy="1308050"/>
          </a:xfrm>
          <a:prstGeom prst="rect">
            <a:avLst/>
          </a:prstGeom>
          <a:noFill/>
          <a:ln>
            <a:noFill/>
          </a:ln>
        </p:spPr>
        <p:txBody>
          <a:bodyPr anchorCtr="0" anchor="t" bIns="0" lIns="0" spcFirstLastPara="1" rIns="0" wrap="square" tIns="0">
            <a:spAutoFit/>
          </a:bodyPr>
          <a:lstStyle/>
          <a:p>
            <a:pPr indent="0" lvl="0" marL="7938" marR="0" rtl="0" algn="l">
              <a:spcBef>
                <a:spcPts val="0"/>
              </a:spcBef>
              <a:spcAft>
                <a:spcPts val="0"/>
              </a:spcAft>
              <a:buNone/>
            </a:pPr>
            <a:r>
              <a:rPr b="1" lang="es-PE" sz="1600">
                <a:solidFill>
                  <a:srgbClr val="262626"/>
                </a:solidFill>
                <a:latin typeface="Calibri"/>
                <a:ea typeface="Calibri"/>
                <a:cs typeface="Calibri"/>
                <a:sym typeface="Calibri"/>
              </a:rPr>
              <a:t>BENEFICIOS </a:t>
            </a:r>
            <a:endParaRPr/>
          </a:p>
          <a:p>
            <a:pPr indent="0" lvl="0" marL="11112" marR="0" rtl="0" algn="l">
              <a:spcBef>
                <a:spcPts val="600"/>
              </a:spcBef>
              <a:spcAft>
                <a:spcPts val="0"/>
              </a:spcAft>
              <a:buNone/>
            </a:pPr>
            <a:r>
              <a:rPr lang="es-PE" sz="1600">
                <a:solidFill>
                  <a:srgbClr val="262626"/>
                </a:solidFill>
                <a:latin typeface="Calibri"/>
                <a:ea typeface="Calibri"/>
                <a:cs typeface="Calibri"/>
                <a:sym typeface="Calibri"/>
              </a:rPr>
              <a:t>Según el ACNUR, “conocer nuestros valores </a:t>
            </a:r>
            <a:br>
              <a:rPr lang="es-PE" sz="1600">
                <a:solidFill>
                  <a:srgbClr val="262626"/>
                </a:solidFill>
                <a:latin typeface="Calibri"/>
                <a:ea typeface="Calibri"/>
                <a:cs typeface="Calibri"/>
                <a:sym typeface="Calibri"/>
              </a:rPr>
            </a:br>
            <a:r>
              <a:rPr lang="es-PE" sz="1600">
                <a:solidFill>
                  <a:srgbClr val="262626"/>
                </a:solidFill>
                <a:latin typeface="Calibri"/>
                <a:ea typeface="Calibri"/>
                <a:cs typeface="Calibri"/>
                <a:sym typeface="Calibri"/>
              </a:rPr>
              <a:t>nos aporta diversos beneficios como personas y en la relación con los demás”. </a:t>
            </a:r>
            <a:br>
              <a:rPr lang="es-PE" sz="1600">
                <a:solidFill>
                  <a:srgbClr val="262626"/>
                </a:solidFill>
                <a:latin typeface="Calibri"/>
                <a:ea typeface="Calibri"/>
                <a:cs typeface="Calibri"/>
                <a:sym typeface="Calibri"/>
              </a:rPr>
            </a:br>
            <a:r>
              <a:rPr lang="es-PE" sz="1600">
                <a:solidFill>
                  <a:srgbClr val="262626"/>
                </a:solidFill>
                <a:latin typeface="Calibri"/>
                <a:ea typeface="Calibri"/>
                <a:cs typeface="Calibri"/>
                <a:sym typeface="Calibri"/>
              </a:rPr>
              <a:t>Estos beneficios son:</a:t>
            </a:r>
            <a:endParaRPr/>
          </a:p>
        </p:txBody>
      </p:sp>
      <p:sp>
        <p:nvSpPr>
          <p:cNvPr id="273" name="Google Shape;273;p22"/>
          <p:cNvSpPr txBox="1"/>
          <p:nvPr/>
        </p:nvSpPr>
        <p:spPr>
          <a:xfrm flipH="1">
            <a:off x="4572000" y="4926211"/>
            <a:ext cx="3924300"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Es necesario conocer nuestros derechos y deberes para vivir con integridad. </a:t>
            </a:r>
            <a:r>
              <a:rPr lang="es-PE" sz="1000">
                <a:solidFill>
                  <a:schemeClr val="dk1"/>
                </a:solidFill>
                <a:latin typeface="Calibri"/>
                <a:ea typeface="Calibri"/>
                <a:cs typeface="Calibri"/>
                <a:sym typeface="Calibri"/>
              </a:rPr>
              <a:t>(Crédito: Andina)</a:t>
            </a:r>
            <a:endParaRPr/>
          </a:p>
        </p:txBody>
      </p:sp>
      <p:pic>
        <p:nvPicPr>
          <p:cNvPr id="274" name="Google Shape;274;p22"/>
          <p:cNvPicPr preferRelativeResize="0"/>
          <p:nvPr/>
        </p:nvPicPr>
        <p:blipFill rotWithShape="1">
          <a:blip r:embed="rId3">
            <a:alphaModFix/>
          </a:blip>
          <a:srcRect b="-1" l="31274" r="0" t="118"/>
          <a:stretch/>
        </p:blipFill>
        <p:spPr>
          <a:xfrm>
            <a:off x="503238" y="912812"/>
            <a:ext cx="3889375" cy="4321175"/>
          </a:xfrm>
          <a:prstGeom prst="rect">
            <a:avLst/>
          </a:prstGeom>
          <a:noFill/>
          <a:ln>
            <a:noFill/>
          </a:ln>
        </p:spPr>
      </p:pic>
      <p:sp>
        <p:nvSpPr>
          <p:cNvPr id="275" name="Google Shape;275;p22"/>
          <p:cNvSpPr/>
          <p:nvPr/>
        </p:nvSpPr>
        <p:spPr>
          <a:xfrm>
            <a:off x="5522575" y="2683926"/>
            <a:ext cx="3069696" cy="23083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500">
                <a:solidFill>
                  <a:schemeClr val="dk1"/>
                </a:solidFill>
                <a:latin typeface="Calibri"/>
                <a:ea typeface="Calibri"/>
                <a:cs typeface="Calibri"/>
                <a:sym typeface="Calibri"/>
              </a:rPr>
              <a:t>Conocerte mejor a ti mismo. </a:t>
            </a:r>
            <a:endParaRPr/>
          </a:p>
        </p:txBody>
      </p:sp>
      <p:sp>
        <p:nvSpPr>
          <p:cNvPr id="276" name="Google Shape;276;p22"/>
          <p:cNvSpPr/>
          <p:nvPr/>
        </p:nvSpPr>
        <p:spPr>
          <a:xfrm>
            <a:off x="4748099" y="2614676"/>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01B1C3"/>
                </a:solidFill>
                <a:latin typeface="Calibri"/>
                <a:ea typeface="Calibri"/>
                <a:cs typeface="Calibri"/>
                <a:sym typeface="Calibri"/>
              </a:rPr>
              <a:t>01</a:t>
            </a:r>
            <a:endParaRPr b="1" sz="2400">
              <a:solidFill>
                <a:srgbClr val="01B1C3"/>
              </a:solidFill>
              <a:latin typeface="Calibri"/>
              <a:ea typeface="Calibri"/>
              <a:cs typeface="Calibri"/>
              <a:sym typeface="Calibri"/>
            </a:endParaRPr>
          </a:p>
        </p:txBody>
      </p:sp>
      <p:cxnSp>
        <p:nvCxnSpPr>
          <p:cNvPr id="277" name="Google Shape;277;p22"/>
          <p:cNvCxnSpPr>
            <a:stCxn id="278" idx="4"/>
            <a:endCxn id="279" idx="0"/>
          </p:cNvCxnSpPr>
          <p:nvPr/>
        </p:nvCxnSpPr>
        <p:spPr>
          <a:xfrm>
            <a:off x="5304124" y="2869471"/>
            <a:ext cx="0" cy="1131900"/>
          </a:xfrm>
          <a:prstGeom prst="straightConnector1">
            <a:avLst/>
          </a:prstGeom>
          <a:noFill/>
          <a:ln cap="flat" cmpd="sng" w="12700">
            <a:solidFill>
              <a:srgbClr val="01B1C3"/>
            </a:solidFill>
            <a:prstDash val="solid"/>
            <a:round/>
            <a:headEnd len="sm" w="sm" type="none"/>
            <a:tailEnd len="sm" w="sm" type="none"/>
          </a:ln>
        </p:spPr>
      </p:cxnSp>
      <p:grpSp>
        <p:nvGrpSpPr>
          <p:cNvPr id="280" name="Google Shape;280;p22"/>
          <p:cNvGrpSpPr/>
          <p:nvPr/>
        </p:nvGrpSpPr>
        <p:grpSpPr>
          <a:xfrm>
            <a:off x="5233728" y="2729213"/>
            <a:ext cx="140792" cy="140258"/>
            <a:chOff x="3427964" y="2244682"/>
            <a:chExt cx="225891" cy="225034"/>
          </a:xfrm>
        </p:grpSpPr>
        <p:sp>
          <p:nvSpPr>
            <p:cNvPr id="278" name="Google Shape;278;p22"/>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22"/>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82" name="Google Shape;282;p22"/>
          <p:cNvSpPr/>
          <p:nvPr/>
        </p:nvSpPr>
        <p:spPr>
          <a:xfrm>
            <a:off x="5522575" y="3105870"/>
            <a:ext cx="3069696" cy="23083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500">
                <a:solidFill>
                  <a:schemeClr val="dk1"/>
                </a:solidFill>
                <a:latin typeface="Calibri"/>
                <a:ea typeface="Calibri"/>
                <a:cs typeface="Calibri"/>
                <a:sym typeface="Calibri"/>
              </a:rPr>
              <a:t>Vivir con integridad. </a:t>
            </a:r>
            <a:endParaRPr/>
          </a:p>
        </p:txBody>
      </p:sp>
      <p:sp>
        <p:nvSpPr>
          <p:cNvPr id="283" name="Google Shape;283;p22"/>
          <p:cNvSpPr/>
          <p:nvPr/>
        </p:nvSpPr>
        <p:spPr>
          <a:xfrm>
            <a:off x="4748099" y="3036620"/>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01B1C3"/>
                </a:solidFill>
                <a:latin typeface="Calibri"/>
                <a:ea typeface="Calibri"/>
                <a:cs typeface="Calibri"/>
                <a:sym typeface="Calibri"/>
              </a:rPr>
              <a:t>02</a:t>
            </a:r>
            <a:endParaRPr b="1" sz="2400">
              <a:solidFill>
                <a:srgbClr val="01B1C3"/>
              </a:solidFill>
              <a:latin typeface="Calibri"/>
              <a:ea typeface="Calibri"/>
              <a:cs typeface="Calibri"/>
              <a:sym typeface="Calibri"/>
            </a:endParaRPr>
          </a:p>
        </p:txBody>
      </p:sp>
      <p:grpSp>
        <p:nvGrpSpPr>
          <p:cNvPr id="284" name="Google Shape;284;p22"/>
          <p:cNvGrpSpPr/>
          <p:nvPr/>
        </p:nvGrpSpPr>
        <p:grpSpPr>
          <a:xfrm>
            <a:off x="5233728" y="3151157"/>
            <a:ext cx="140792" cy="140258"/>
            <a:chOff x="3427964" y="2244682"/>
            <a:chExt cx="225891" cy="225034"/>
          </a:xfrm>
        </p:grpSpPr>
        <p:sp>
          <p:nvSpPr>
            <p:cNvPr id="285" name="Google Shape;285;p22"/>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22"/>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87" name="Google Shape;287;p22"/>
          <p:cNvSpPr/>
          <p:nvPr/>
        </p:nvSpPr>
        <p:spPr>
          <a:xfrm>
            <a:off x="5522575" y="3530989"/>
            <a:ext cx="3069696" cy="23083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500">
                <a:solidFill>
                  <a:schemeClr val="dk1"/>
                </a:solidFill>
                <a:latin typeface="Calibri"/>
                <a:ea typeface="Calibri"/>
                <a:cs typeface="Calibri"/>
                <a:sym typeface="Calibri"/>
              </a:rPr>
              <a:t>Podrás tomar decisiones.</a:t>
            </a:r>
            <a:endParaRPr/>
          </a:p>
        </p:txBody>
      </p:sp>
      <p:sp>
        <p:nvSpPr>
          <p:cNvPr id="288" name="Google Shape;288;p22"/>
          <p:cNvSpPr/>
          <p:nvPr/>
        </p:nvSpPr>
        <p:spPr>
          <a:xfrm>
            <a:off x="4748099" y="3461739"/>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01B1C3"/>
                </a:solidFill>
                <a:latin typeface="Calibri"/>
                <a:ea typeface="Calibri"/>
                <a:cs typeface="Calibri"/>
                <a:sym typeface="Calibri"/>
              </a:rPr>
              <a:t>03</a:t>
            </a:r>
            <a:endParaRPr b="1" sz="2400">
              <a:solidFill>
                <a:srgbClr val="01B1C3"/>
              </a:solidFill>
              <a:latin typeface="Calibri"/>
              <a:ea typeface="Calibri"/>
              <a:cs typeface="Calibri"/>
              <a:sym typeface="Calibri"/>
            </a:endParaRPr>
          </a:p>
        </p:txBody>
      </p:sp>
      <p:grpSp>
        <p:nvGrpSpPr>
          <p:cNvPr id="289" name="Google Shape;289;p22"/>
          <p:cNvGrpSpPr/>
          <p:nvPr/>
        </p:nvGrpSpPr>
        <p:grpSpPr>
          <a:xfrm>
            <a:off x="5233728" y="3576276"/>
            <a:ext cx="140792" cy="140258"/>
            <a:chOff x="3427964" y="2244682"/>
            <a:chExt cx="225891" cy="225034"/>
          </a:xfrm>
        </p:grpSpPr>
        <p:sp>
          <p:nvSpPr>
            <p:cNvPr id="290" name="Google Shape;290;p22"/>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1" name="Google Shape;291;p22"/>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92" name="Google Shape;292;p22"/>
          <p:cNvSpPr/>
          <p:nvPr/>
        </p:nvSpPr>
        <p:spPr>
          <a:xfrm>
            <a:off x="5522575" y="3956108"/>
            <a:ext cx="3069696" cy="23083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500">
                <a:solidFill>
                  <a:srgbClr val="262626"/>
                </a:solidFill>
                <a:latin typeface="Calibri"/>
                <a:ea typeface="Calibri"/>
                <a:cs typeface="Calibri"/>
                <a:sym typeface="Calibri"/>
              </a:rPr>
              <a:t>Sabrás cómo invertir mejor tu tiempo.</a:t>
            </a:r>
            <a:endParaRPr/>
          </a:p>
        </p:txBody>
      </p:sp>
      <p:sp>
        <p:nvSpPr>
          <p:cNvPr id="293" name="Google Shape;293;p22"/>
          <p:cNvSpPr/>
          <p:nvPr/>
        </p:nvSpPr>
        <p:spPr>
          <a:xfrm>
            <a:off x="4748099" y="3886858"/>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01B1C3"/>
                </a:solidFill>
                <a:latin typeface="Calibri"/>
                <a:ea typeface="Calibri"/>
                <a:cs typeface="Calibri"/>
                <a:sym typeface="Calibri"/>
              </a:rPr>
              <a:t>04</a:t>
            </a:r>
            <a:endParaRPr b="1" sz="2400">
              <a:solidFill>
                <a:srgbClr val="01B1C3"/>
              </a:solidFill>
              <a:latin typeface="Calibri"/>
              <a:ea typeface="Calibri"/>
              <a:cs typeface="Calibri"/>
              <a:sym typeface="Calibri"/>
            </a:endParaRPr>
          </a:p>
        </p:txBody>
      </p:sp>
      <p:grpSp>
        <p:nvGrpSpPr>
          <p:cNvPr id="294" name="Google Shape;294;p22"/>
          <p:cNvGrpSpPr/>
          <p:nvPr/>
        </p:nvGrpSpPr>
        <p:grpSpPr>
          <a:xfrm>
            <a:off x="5233728" y="4001395"/>
            <a:ext cx="140792" cy="140258"/>
            <a:chOff x="3427964" y="2244682"/>
            <a:chExt cx="225891" cy="225034"/>
          </a:xfrm>
        </p:grpSpPr>
        <p:sp>
          <p:nvSpPr>
            <p:cNvPr id="279" name="Google Shape;279;p22"/>
            <p:cNvSpPr/>
            <p:nvPr/>
          </p:nvSpPr>
          <p:spPr>
            <a:xfrm>
              <a:off x="3427964" y="2244682"/>
              <a:ext cx="225891" cy="225034"/>
            </a:xfrm>
            <a:prstGeom prst="ellipse">
              <a:avLst/>
            </a:prstGeom>
            <a:solidFill>
              <a:schemeClr val="lt1"/>
            </a:solidFill>
            <a:ln cap="flat" cmpd="sng" w="19050">
              <a:solidFill>
                <a:srgbClr val="01B1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22"/>
            <p:cNvSpPr/>
            <p:nvPr/>
          </p:nvSpPr>
          <p:spPr>
            <a:xfrm>
              <a:off x="3482167" y="2298680"/>
              <a:ext cx="117483" cy="117037"/>
            </a:xfrm>
            <a:prstGeom prst="ellipse">
              <a:avLst/>
            </a:prstGeom>
            <a:solidFill>
              <a:srgbClr val="01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3"/>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MORAL Y VALORES</a:t>
            </a:r>
            <a:endParaRPr/>
          </a:p>
        </p:txBody>
      </p:sp>
      <p:sp>
        <p:nvSpPr>
          <p:cNvPr id="302" name="Google Shape;302;p23"/>
          <p:cNvSpPr/>
          <p:nvPr/>
        </p:nvSpPr>
        <p:spPr>
          <a:xfrm>
            <a:off x="4751388" y="917984"/>
            <a:ext cx="3924300" cy="78483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SIETE VALORES </a:t>
            </a:r>
            <a:endParaRPr/>
          </a:p>
          <a:p>
            <a:pPr indent="0" lvl="0" marL="11112" marR="0" rtl="0" algn="l">
              <a:spcBef>
                <a:spcPts val="600"/>
              </a:spcBef>
              <a:spcAft>
                <a:spcPts val="0"/>
              </a:spcAft>
              <a:buNone/>
            </a:pPr>
            <a:r>
              <a:rPr lang="es-PE" sz="1500">
                <a:solidFill>
                  <a:srgbClr val="262626"/>
                </a:solidFill>
                <a:latin typeface="Calibri"/>
                <a:ea typeface="Calibri"/>
                <a:cs typeface="Calibri"/>
                <a:sym typeface="Calibri"/>
              </a:rPr>
              <a:t>Cada uno de nosotros tenemos valores humanos diferentes y entre los más importantes destacan:</a:t>
            </a:r>
            <a:endParaRPr/>
          </a:p>
        </p:txBody>
      </p:sp>
      <p:sp>
        <p:nvSpPr>
          <p:cNvPr id="303" name="Google Shape;303;p23"/>
          <p:cNvSpPr txBox="1"/>
          <p:nvPr/>
        </p:nvSpPr>
        <p:spPr>
          <a:xfrm flipH="1">
            <a:off x="4572000" y="4926211"/>
            <a:ext cx="410368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La solidaridad es necesaria en toda sociedad con valores éticos. </a:t>
            </a:r>
            <a:br>
              <a:rPr lang="es-PE" sz="1000">
                <a:solidFill>
                  <a:srgbClr val="000000"/>
                </a:solidFill>
                <a:latin typeface="Calibri"/>
                <a:ea typeface="Calibri"/>
                <a:cs typeface="Calibri"/>
                <a:sym typeface="Calibri"/>
              </a:rPr>
            </a:br>
            <a:r>
              <a:rPr lang="es-PE" sz="1000">
                <a:solidFill>
                  <a:schemeClr val="dk1"/>
                </a:solidFill>
                <a:latin typeface="Calibri"/>
                <a:ea typeface="Calibri"/>
                <a:cs typeface="Calibri"/>
                <a:sym typeface="Calibri"/>
              </a:rPr>
              <a:t>(Crédito: Andina)</a:t>
            </a:r>
            <a:endParaRPr/>
          </a:p>
        </p:txBody>
      </p:sp>
      <p:pic>
        <p:nvPicPr>
          <p:cNvPr id="304" name="Google Shape;304;p23"/>
          <p:cNvPicPr preferRelativeResize="0"/>
          <p:nvPr/>
        </p:nvPicPr>
        <p:blipFill rotWithShape="1">
          <a:blip r:embed="rId3">
            <a:alphaModFix/>
          </a:blip>
          <a:srcRect b="0" l="0" r="889" t="695"/>
          <a:stretch/>
        </p:blipFill>
        <p:spPr>
          <a:xfrm>
            <a:off x="503238" y="912813"/>
            <a:ext cx="3889375" cy="4321175"/>
          </a:xfrm>
          <a:prstGeom prst="rect">
            <a:avLst/>
          </a:prstGeom>
          <a:noFill/>
          <a:ln>
            <a:noFill/>
          </a:ln>
        </p:spPr>
      </p:pic>
      <p:sp>
        <p:nvSpPr>
          <p:cNvPr id="305" name="Google Shape;305;p23"/>
          <p:cNvSpPr/>
          <p:nvPr/>
        </p:nvSpPr>
        <p:spPr>
          <a:xfrm>
            <a:off x="5537089" y="2071198"/>
            <a:ext cx="3069696" cy="23083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500">
                <a:solidFill>
                  <a:srgbClr val="262626"/>
                </a:solidFill>
                <a:latin typeface="Calibri"/>
                <a:ea typeface="Calibri"/>
                <a:cs typeface="Calibri"/>
                <a:sym typeface="Calibri"/>
              </a:rPr>
              <a:t>Honestidad.</a:t>
            </a:r>
            <a:endParaRPr sz="1500">
              <a:solidFill>
                <a:schemeClr val="dk1"/>
              </a:solidFill>
              <a:latin typeface="Calibri"/>
              <a:ea typeface="Calibri"/>
              <a:cs typeface="Calibri"/>
              <a:sym typeface="Calibri"/>
            </a:endParaRPr>
          </a:p>
        </p:txBody>
      </p:sp>
      <p:sp>
        <p:nvSpPr>
          <p:cNvPr id="306" name="Google Shape;306;p23"/>
          <p:cNvSpPr/>
          <p:nvPr/>
        </p:nvSpPr>
        <p:spPr>
          <a:xfrm>
            <a:off x="4762613" y="2001948"/>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714FA0"/>
                </a:solidFill>
                <a:latin typeface="Calibri"/>
                <a:ea typeface="Calibri"/>
                <a:cs typeface="Calibri"/>
                <a:sym typeface="Calibri"/>
              </a:rPr>
              <a:t>01</a:t>
            </a:r>
            <a:endParaRPr b="1" sz="2400">
              <a:solidFill>
                <a:srgbClr val="714FA0"/>
              </a:solidFill>
              <a:latin typeface="Calibri"/>
              <a:ea typeface="Calibri"/>
              <a:cs typeface="Calibri"/>
              <a:sym typeface="Calibri"/>
            </a:endParaRPr>
          </a:p>
        </p:txBody>
      </p:sp>
      <p:cxnSp>
        <p:nvCxnSpPr>
          <p:cNvPr id="307" name="Google Shape;307;p23"/>
          <p:cNvCxnSpPr>
            <a:endCxn id="308" idx="0"/>
          </p:cNvCxnSpPr>
          <p:nvPr/>
        </p:nvCxnSpPr>
        <p:spPr>
          <a:xfrm>
            <a:off x="5318638" y="2256725"/>
            <a:ext cx="0" cy="1989900"/>
          </a:xfrm>
          <a:prstGeom prst="straightConnector1">
            <a:avLst/>
          </a:prstGeom>
          <a:noFill/>
          <a:ln cap="flat" cmpd="sng" w="12700">
            <a:solidFill>
              <a:srgbClr val="714FA0"/>
            </a:solidFill>
            <a:prstDash val="solid"/>
            <a:round/>
            <a:headEnd len="sm" w="sm" type="none"/>
            <a:tailEnd len="sm" w="sm" type="none"/>
          </a:ln>
        </p:spPr>
      </p:cxnSp>
      <p:grpSp>
        <p:nvGrpSpPr>
          <p:cNvPr id="309" name="Google Shape;309;p23"/>
          <p:cNvGrpSpPr/>
          <p:nvPr/>
        </p:nvGrpSpPr>
        <p:grpSpPr>
          <a:xfrm>
            <a:off x="5248242" y="2116485"/>
            <a:ext cx="140792" cy="140258"/>
            <a:chOff x="3427964" y="2244682"/>
            <a:chExt cx="225891" cy="225034"/>
          </a:xfrm>
        </p:grpSpPr>
        <p:sp>
          <p:nvSpPr>
            <p:cNvPr id="310" name="Google Shape;310;p2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2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12" name="Google Shape;312;p23"/>
          <p:cNvSpPr/>
          <p:nvPr/>
        </p:nvSpPr>
        <p:spPr>
          <a:xfrm>
            <a:off x="5537089" y="2426798"/>
            <a:ext cx="3069696" cy="23083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500">
                <a:solidFill>
                  <a:srgbClr val="262626"/>
                </a:solidFill>
                <a:latin typeface="Calibri"/>
                <a:ea typeface="Calibri"/>
                <a:cs typeface="Calibri"/>
                <a:sym typeface="Calibri"/>
              </a:rPr>
              <a:t>Sensibilidad.</a:t>
            </a:r>
            <a:endParaRPr/>
          </a:p>
        </p:txBody>
      </p:sp>
      <p:sp>
        <p:nvSpPr>
          <p:cNvPr id="313" name="Google Shape;313;p23"/>
          <p:cNvSpPr/>
          <p:nvPr/>
        </p:nvSpPr>
        <p:spPr>
          <a:xfrm>
            <a:off x="4762613" y="2357548"/>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714FA0"/>
                </a:solidFill>
                <a:latin typeface="Calibri"/>
                <a:ea typeface="Calibri"/>
                <a:cs typeface="Calibri"/>
                <a:sym typeface="Calibri"/>
              </a:rPr>
              <a:t>02</a:t>
            </a:r>
            <a:endParaRPr b="1" sz="2400">
              <a:solidFill>
                <a:srgbClr val="714FA0"/>
              </a:solidFill>
              <a:latin typeface="Calibri"/>
              <a:ea typeface="Calibri"/>
              <a:cs typeface="Calibri"/>
              <a:sym typeface="Calibri"/>
            </a:endParaRPr>
          </a:p>
        </p:txBody>
      </p:sp>
      <p:grpSp>
        <p:nvGrpSpPr>
          <p:cNvPr id="314" name="Google Shape;314;p23"/>
          <p:cNvGrpSpPr/>
          <p:nvPr/>
        </p:nvGrpSpPr>
        <p:grpSpPr>
          <a:xfrm>
            <a:off x="5248242" y="2472085"/>
            <a:ext cx="140792" cy="140258"/>
            <a:chOff x="3427964" y="2244682"/>
            <a:chExt cx="225891" cy="225034"/>
          </a:xfrm>
        </p:grpSpPr>
        <p:sp>
          <p:nvSpPr>
            <p:cNvPr id="315" name="Google Shape;315;p2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2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17" name="Google Shape;317;p23"/>
          <p:cNvSpPr/>
          <p:nvPr/>
        </p:nvSpPr>
        <p:spPr>
          <a:xfrm>
            <a:off x="5537089" y="2785573"/>
            <a:ext cx="3069696" cy="23083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500">
                <a:solidFill>
                  <a:srgbClr val="262626"/>
                </a:solidFill>
                <a:latin typeface="Calibri"/>
                <a:ea typeface="Calibri"/>
                <a:cs typeface="Calibri"/>
                <a:sym typeface="Calibri"/>
              </a:rPr>
              <a:t>Gratitud.</a:t>
            </a:r>
            <a:endParaRPr/>
          </a:p>
        </p:txBody>
      </p:sp>
      <p:sp>
        <p:nvSpPr>
          <p:cNvPr id="318" name="Google Shape;318;p23"/>
          <p:cNvSpPr/>
          <p:nvPr/>
        </p:nvSpPr>
        <p:spPr>
          <a:xfrm>
            <a:off x="4762613" y="2716323"/>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714FA0"/>
                </a:solidFill>
                <a:latin typeface="Calibri"/>
                <a:ea typeface="Calibri"/>
                <a:cs typeface="Calibri"/>
                <a:sym typeface="Calibri"/>
              </a:rPr>
              <a:t>03</a:t>
            </a:r>
            <a:endParaRPr b="1" sz="2400">
              <a:solidFill>
                <a:srgbClr val="714FA0"/>
              </a:solidFill>
              <a:latin typeface="Calibri"/>
              <a:ea typeface="Calibri"/>
              <a:cs typeface="Calibri"/>
              <a:sym typeface="Calibri"/>
            </a:endParaRPr>
          </a:p>
        </p:txBody>
      </p:sp>
      <p:grpSp>
        <p:nvGrpSpPr>
          <p:cNvPr id="319" name="Google Shape;319;p23"/>
          <p:cNvGrpSpPr/>
          <p:nvPr/>
        </p:nvGrpSpPr>
        <p:grpSpPr>
          <a:xfrm>
            <a:off x="5248242" y="2830860"/>
            <a:ext cx="140792" cy="140258"/>
            <a:chOff x="3427964" y="2244682"/>
            <a:chExt cx="225891" cy="225034"/>
          </a:xfrm>
        </p:grpSpPr>
        <p:sp>
          <p:nvSpPr>
            <p:cNvPr id="320" name="Google Shape;320;p2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1" name="Google Shape;321;p2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22" name="Google Shape;322;p23"/>
          <p:cNvSpPr/>
          <p:nvPr/>
        </p:nvSpPr>
        <p:spPr>
          <a:xfrm>
            <a:off x="5537089" y="3142568"/>
            <a:ext cx="3069696" cy="23083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500">
                <a:solidFill>
                  <a:srgbClr val="262626"/>
                </a:solidFill>
                <a:latin typeface="Calibri"/>
                <a:ea typeface="Calibri"/>
                <a:cs typeface="Calibri"/>
                <a:sym typeface="Calibri"/>
              </a:rPr>
              <a:t>Humildad.</a:t>
            </a:r>
            <a:endParaRPr/>
          </a:p>
        </p:txBody>
      </p:sp>
      <p:sp>
        <p:nvSpPr>
          <p:cNvPr id="323" name="Google Shape;323;p23"/>
          <p:cNvSpPr/>
          <p:nvPr/>
        </p:nvSpPr>
        <p:spPr>
          <a:xfrm>
            <a:off x="4762613" y="3073318"/>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714FA0"/>
                </a:solidFill>
                <a:latin typeface="Calibri"/>
                <a:ea typeface="Calibri"/>
                <a:cs typeface="Calibri"/>
                <a:sym typeface="Calibri"/>
              </a:rPr>
              <a:t>04</a:t>
            </a:r>
            <a:endParaRPr b="1" sz="2400">
              <a:solidFill>
                <a:srgbClr val="714FA0"/>
              </a:solidFill>
              <a:latin typeface="Calibri"/>
              <a:ea typeface="Calibri"/>
              <a:cs typeface="Calibri"/>
              <a:sym typeface="Calibri"/>
            </a:endParaRPr>
          </a:p>
        </p:txBody>
      </p:sp>
      <p:grpSp>
        <p:nvGrpSpPr>
          <p:cNvPr id="324" name="Google Shape;324;p23"/>
          <p:cNvGrpSpPr/>
          <p:nvPr/>
        </p:nvGrpSpPr>
        <p:grpSpPr>
          <a:xfrm>
            <a:off x="5248242" y="3187855"/>
            <a:ext cx="140792" cy="140258"/>
            <a:chOff x="3427964" y="2244682"/>
            <a:chExt cx="225891" cy="225034"/>
          </a:xfrm>
        </p:grpSpPr>
        <p:sp>
          <p:nvSpPr>
            <p:cNvPr id="325" name="Google Shape;325;p2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6" name="Google Shape;326;p2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27" name="Google Shape;327;p23"/>
          <p:cNvSpPr/>
          <p:nvPr/>
        </p:nvSpPr>
        <p:spPr>
          <a:xfrm>
            <a:off x="5537089" y="3495055"/>
            <a:ext cx="3069696" cy="23083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500">
                <a:solidFill>
                  <a:srgbClr val="262626"/>
                </a:solidFill>
                <a:latin typeface="Calibri"/>
                <a:ea typeface="Calibri"/>
                <a:cs typeface="Calibri"/>
                <a:sym typeface="Calibri"/>
              </a:rPr>
              <a:t>Prudencia.</a:t>
            </a:r>
            <a:endParaRPr/>
          </a:p>
        </p:txBody>
      </p:sp>
      <p:sp>
        <p:nvSpPr>
          <p:cNvPr id="328" name="Google Shape;328;p23"/>
          <p:cNvSpPr/>
          <p:nvPr/>
        </p:nvSpPr>
        <p:spPr>
          <a:xfrm>
            <a:off x="4762613" y="3425805"/>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714FA0"/>
                </a:solidFill>
                <a:latin typeface="Calibri"/>
                <a:ea typeface="Calibri"/>
                <a:cs typeface="Calibri"/>
                <a:sym typeface="Calibri"/>
              </a:rPr>
              <a:t>05</a:t>
            </a:r>
            <a:endParaRPr b="1" sz="2400">
              <a:solidFill>
                <a:srgbClr val="714FA0"/>
              </a:solidFill>
              <a:latin typeface="Calibri"/>
              <a:ea typeface="Calibri"/>
              <a:cs typeface="Calibri"/>
              <a:sym typeface="Calibri"/>
            </a:endParaRPr>
          </a:p>
        </p:txBody>
      </p:sp>
      <p:grpSp>
        <p:nvGrpSpPr>
          <p:cNvPr id="329" name="Google Shape;329;p23"/>
          <p:cNvGrpSpPr/>
          <p:nvPr/>
        </p:nvGrpSpPr>
        <p:grpSpPr>
          <a:xfrm>
            <a:off x="5248242" y="3540342"/>
            <a:ext cx="140792" cy="140258"/>
            <a:chOff x="3427964" y="2244682"/>
            <a:chExt cx="225891" cy="225034"/>
          </a:xfrm>
        </p:grpSpPr>
        <p:sp>
          <p:nvSpPr>
            <p:cNvPr id="330" name="Google Shape;330;p2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1" name="Google Shape;331;p2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32" name="Google Shape;332;p23"/>
          <p:cNvSpPr/>
          <p:nvPr/>
        </p:nvSpPr>
        <p:spPr>
          <a:xfrm>
            <a:off x="5537089" y="3847542"/>
            <a:ext cx="3069696" cy="23083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500">
                <a:solidFill>
                  <a:srgbClr val="262626"/>
                </a:solidFill>
                <a:latin typeface="Calibri"/>
                <a:ea typeface="Calibri"/>
                <a:cs typeface="Calibri"/>
                <a:sym typeface="Calibri"/>
              </a:rPr>
              <a:t>Respeto. </a:t>
            </a:r>
            <a:endParaRPr/>
          </a:p>
        </p:txBody>
      </p:sp>
      <p:sp>
        <p:nvSpPr>
          <p:cNvPr id="333" name="Google Shape;333;p23"/>
          <p:cNvSpPr/>
          <p:nvPr/>
        </p:nvSpPr>
        <p:spPr>
          <a:xfrm>
            <a:off x="4762613" y="3778292"/>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714FA0"/>
                </a:solidFill>
                <a:latin typeface="Calibri"/>
                <a:ea typeface="Calibri"/>
                <a:cs typeface="Calibri"/>
                <a:sym typeface="Calibri"/>
              </a:rPr>
              <a:t>06</a:t>
            </a:r>
            <a:endParaRPr b="1" sz="2400">
              <a:solidFill>
                <a:srgbClr val="714FA0"/>
              </a:solidFill>
              <a:latin typeface="Calibri"/>
              <a:ea typeface="Calibri"/>
              <a:cs typeface="Calibri"/>
              <a:sym typeface="Calibri"/>
            </a:endParaRPr>
          </a:p>
        </p:txBody>
      </p:sp>
      <p:grpSp>
        <p:nvGrpSpPr>
          <p:cNvPr id="334" name="Google Shape;334;p23"/>
          <p:cNvGrpSpPr/>
          <p:nvPr/>
        </p:nvGrpSpPr>
        <p:grpSpPr>
          <a:xfrm>
            <a:off x="5248242" y="3892829"/>
            <a:ext cx="140792" cy="140258"/>
            <a:chOff x="3427964" y="2244682"/>
            <a:chExt cx="225891" cy="225034"/>
          </a:xfrm>
        </p:grpSpPr>
        <p:sp>
          <p:nvSpPr>
            <p:cNvPr id="335" name="Google Shape;335;p2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2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37" name="Google Shape;337;p23"/>
          <p:cNvSpPr/>
          <p:nvPr/>
        </p:nvSpPr>
        <p:spPr>
          <a:xfrm>
            <a:off x="5537089" y="4201338"/>
            <a:ext cx="3069696" cy="230832"/>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500">
                <a:solidFill>
                  <a:srgbClr val="262626"/>
                </a:solidFill>
                <a:latin typeface="Calibri"/>
                <a:ea typeface="Calibri"/>
                <a:cs typeface="Calibri"/>
                <a:sym typeface="Calibri"/>
              </a:rPr>
              <a:t>Responsabilidad. </a:t>
            </a:r>
            <a:endParaRPr/>
          </a:p>
        </p:txBody>
      </p:sp>
      <p:sp>
        <p:nvSpPr>
          <p:cNvPr id="338" name="Google Shape;338;p23"/>
          <p:cNvSpPr/>
          <p:nvPr/>
        </p:nvSpPr>
        <p:spPr>
          <a:xfrm>
            <a:off x="4762613" y="4132088"/>
            <a:ext cx="400819" cy="3693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s-PE" sz="2400">
                <a:solidFill>
                  <a:srgbClr val="714FA0"/>
                </a:solidFill>
                <a:latin typeface="Calibri"/>
                <a:ea typeface="Calibri"/>
                <a:cs typeface="Calibri"/>
                <a:sym typeface="Calibri"/>
              </a:rPr>
              <a:t>07</a:t>
            </a:r>
            <a:endParaRPr b="1" sz="2400">
              <a:solidFill>
                <a:srgbClr val="714FA0"/>
              </a:solidFill>
              <a:latin typeface="Calibri"/>
              <a:ea typeface="Calibri"/>
              <a:cs typeface="Calibri"/>
              <a:sym typeface="Calibri"/>
            </a:endParaRPr>
          </a:p>
        </p:txBody>
      </p:sp>
      <p:grpSp>
        <p:nvGrpSpPr>
          <p:cNvPr id="339" name="Google Shape;339;p23"/>
          <p:cNvGrpSpPr/>
          <p:nvPr/>
        </p:nvGrpSpPr>
        <p:grpSpPr>
          <a:xfrm>
            <a:off x="5248242" y="4246625"/>
            <a:ext cx="140792" cy="140258"/>
            <a:chOff x="3427964" y="2244682"/>
            <a:chExt cx="225891" cy="225034"/>
          </a:xfrm>
        </p:grpSpPr>
        <p:sp>
          <p:nvSpPr>
            <p:cNvPr id="308" name="Google Shape;308;p23"/>
            <p:cNvSpPr/>
            <p:nvPr/>
          </p:nvSpPr>
          <p:spPr>
            <a:xfrm>
              <a:off x="3427964" y="2244682"/>
              <a:ext cx="225891" cy="225034"/>
            </a:xfrm>
            <a:prstGeom prst="ellipse">
              <a:avLst/>
            </a:prstGeom>
            <a:solidFill>
              <a:schemeClr val="lt1"/>
            </a:solidFill>
            <a:ln cap="flat" cmpd="sng" w="19050">
              <a:solidFill>
                <a:srgbClr val="714F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0" name="Google Shape;340;p23"/>
            <p:cNvSpPr/>
            <p:nvPr/>
          </p:nvSpPr>
          <p:spPr>
            <a:xfrm>
              <a:off x="3482167" y="2298680"/>
              <a:ext cx="117483" cy="117037"/>
            </a:xfrm>
            <a:prstGeom prst="ellipse">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24"/>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id="347" name="Google Shape;347;p24"/>
          <p:cNvPicPr preferRelativeResize="0"/>
          <p:nvPr/>
        </p:nvPicPr>
        <p:blipFill rotWithShape="1">
          <a:blip r:embed="rId4">
            <a:alphaModFix/>
          </a:blip>
          <a:srcRect b="0" l="0" r="0" t="0"/>
          <a:stretch/>
        </p:blipFill>
        <p:spPr>
          <a:xfrm>
            <a:off x="1643169" y="1117108"/>
            <a:ext cx="5857657" cy="2786925"/>
          </a:xfrm>
          <a:prstGeom prst="roundRect">
            <a:avLst>
              <a:gd fmla="val 12917" name="adj"/>
            </a:avLst>
          </a:prstGeom>
          <a:noFill/>
          <a:ln>
            <a:noFill/>
          </a:ln>
        </p:spPr>
      </p:pic>
      <p:sp>
        <p:nvSpPr>
          <p:cNvPr id="348" name="Google Shape;348;p24"/>
          <p:cNvSpPr txBox="1"/>
          <p:nvPr/>
        </p:nvSpPr>
        <p:spPr>
          <a:xfrm>
            <a:off x="1499337" y="4371232"/>
            <a:ext cx="6001491" cy="4462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“¿CUÁL ES LA DIFERENCIA ENTRE ÉTICA Y MORAL?”</a:t>
            </a:r>
            <a:endParaRPr b="1" sz="1400">
              <a:solidFill>
                <a:schemeClr val="dk1"/>
              </a:solidFill>
              <a:latin typeface="Calibri"/>
              <a:ea typeface="Calibri"/>
              <a:cs typeface="Calibri"/>
              <a:sym typeface="Calibri"/>
            </a:endParaRPr>
          </a:p>
          <a:p>
            <a:pPr indent="222250" lvl="0" marL="0" marR="0" rtl="0" algn="l">
              <a:spcBef>
                <a:spcPts val="600"/>
              </a:spcBef>
              <a:spcAft>
                <a:spcPts val="0"/>
              </a:spcAft>
              <a:buNone/>
            </a:pPr>
            <a:r>
              <a:rPr lang="es-PE" sz="1000">
                <a:solidFill>
                  <a:srgbClr val="A5A5A5"/>
                </a:solidFill>
                <a:latin typeface="Calibri"/>
                <a:ea typeface="Calibri"/>
                <a:cs typeface="Calibri"/>
                <a:sym typeface="Calibri"/>
              </a:rPr>
              <a:t>https://www.youtube.com/watch?v=eHIDwx6J-lA </a:t>
            </a:r>
            <a:endParaRPr/>
          </a:p>
        </p:txBody>
      </p:sp>
      <p:sp>
        <p:nvSpPr>
          <p:cNvPr id="349" name="Google Shape;349;p24"/>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350" name="Google Shape;350;p24"/>
          <p:cNvGrpSpPr/>
          <p:nvPr/>
        </p:nvGrpSpPr>
        <p:grpSpPr>
          <a:xfrm>
            <a:off x="514858" y="499074"/>
            <a:ext cx="131794" cy="132296"/>
            <a:chOff x="511902" y="912279"/>
            <a:chExt cx="281320" cy="282391"/>
          </a:xfrm>
        </p:grpSpPr>
        <p:sp>
          <p:nvSpPr>
            <p:cNvPr id="351" name="Google Shape;351;p24"/>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2" name="Google Shape;352;p24"/>
            <p:cNvPicPr preferRelativeResize="0"/>
            <p:nvPr/>
          </p:nvPicPr>
          <p:blipFill rotWithShape="1">
            <a:blip r:embed="rId5">
              <a:alphaModFix/>
            </a:blip>
            <a:srcRect b="0" l="0" r="0" t="0"/>
            <a:stretch/>
          </p:blipFill>
          <p:spPr>
            <a:xfrm rot="5400000">
              <a:off x="578093" y="979007"/>
              <a:ext cx="148937" cy="148937"/>
            </a:xfrm>
            <a:prstGeom prst="rect">
              <a:avLst/>
            </a:prstGeom>
            <a:noFill/>
            <a:ln>
              <a:noFill/>
            </a:ln>
          </p:spPr>
        </p:pic>
      </p:grpSp>
      <p:pic>
        <p:nvPicPr>
          <p:cNvPr id="353" name="Google Shape;353;p24"/>
          <p:cNvPicPr preferRelativeResize="0"/>
          <p:nvPr/>
        </p:nvPicPr>
        <p:blipFill rotWithShape="1">
          <a:blip r:embed="rId6">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5"/>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 name="Google Shape;360;p25"/>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rgbClr val="FFFFFF"/>
                </a:solidFill>
                <a:latin typeface="Arial"/>
                <a:ea typeface="Arial"/>
                <a:cs typeface="Arial"/>
                <a:sym typeface="Arial"/>
              </a:rPr>
              <a:t>RAZONAMIENTO </a:t>
            </a:r>
            <a:br>
              <a:rPr b="1" lang="es-PE" sz="2800">
                <a:solidFill>
                  <a:srgbClr val="FFFFFF"/>
                </a:solidFill>
                <a:latin typeface="Arial"/>
                <a:ea typeface="Arial"/>
                <a:cs typeface="Arial"/>
                <a:sym typeface="Arial"/>
              </a:rPr>
            </a:br>
            <a:r>
              <a:rPr b="1" lang="es-PE" sz="2800">
                <a:solidFill>
                  <a:srgbClr val="FFFFFF"/>
                </a:solidFill>
                <a:latin typeface="Arial"/>
                <a:ea typeface="Arial"/>
                <a:cs typeface="Arial"/>
                <a:sym typeface="Arial"/>
              </a:rPr>
              <a:t>ÉTICO INDIVIDUAL </a:t>
            </a:r>
            <a:endParaRPr b="1" sz="1600">
              <a:solidFill>
                <a:schemeClr val="lt1"/>
              </a:solidFill>
              <a:latin typeface="Arial"/>
              <a:ea typeface="Arial"/>
              <a:cs typeface="Arial"/>
              <a:sym typeface="Arial"/>
            </a:endParaRPr>
          </a:p>
        </p:txBody>
      </p:sp>
      <p:pic>
        <p:nvPicPr>
          <p:cNvPr id="361" name="Google Shape;361;p25"/>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6"/>
          <p:cNvSpPr txBox="1"/>
          <p:nvPr/>
        </p:nvSpPr>
        <p:spPr>
          <a:xfrm>
            <a:off x="507572" y="917147"/>
            <a:ext cx="3786000" cy="3032400"/>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DEFINICIÓN </a:t>
            </a:r>
            <a:endParaRPr/>
          </a:p>
          <a:p>
            <a:pPr indent="-166688" lvl="0" marL="177800" marR="0" rtl="0" algn="l">
              <a:spcBef>
                <a:spcPts val="60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El </a:t>
            </a:r>
            <a:r>
              <a:rPr i="1" lang="es-PE" sz="1600">
                <a:solidFill>
                  <a:srgbClr val="262626"/>
                </a:solidFill>
                <a:latin typeface="Calibri"/>
                <a:ea typeface="Calibri"/>
                <a:cs typeface="Calibri"/>
                <a:sym typeface="Calibri"/>
              </a:rPr>
              <a:t>razonamiento ético individual </a:t>
            </a:r>
            <a:r>
              <a:rPr lang="es-PE" sz="1600">
                <a:solidFill>
                  <a:srgbClr val="262626"/>
                </a:solidFill>
                <a:latin typeface="Calibri"/>
                <a:ea typeface="Calibri"/>
                <a:cs typeface="Calibri"/>
                <a:sym typeface="Calibri"/>
              </a:rPr>
              <a:t>es la toma de </a:t>
            </a:r>
            <a:r>
              <a:rPr lang="es-PE" sz="1600">
                <a:solidFill>
                  <a:srgbClr val="262626"/>
                </a:solidFill>
                <a:latin typeface="Calibri"/>
                <a:ea typeface="Calibri"/>
                <a:cs typeface="Calibri"/>
                <a:sym typeface="Calibri"/>
              </a:rPr>
              <a:t>conciencia</a:t>
            </a:r>
            <a:r>
              <a:rPr lang="es-PE" sz="1600">
                <a:solidFill>
                  <a:srgbClr val="262626"/>
                </a:solidFill>
                <a:latin typeface="Calibri"/>
                <a:ea typeface="Calibri"/>
                <a:cs typeface="Calibri"/>
                <a:sym typeface="Calibri"/>
              </a:rPr>
              <a:t> sobre los actos propios y la atención a los comportamientos de los demás, con el fin de tomar las decisiones más adecuadas éticamente en la vida personal y laboral. </a:t>
            </a:r>
            <a:endParaRPr/>
          </a:p>
          <a:p>
            <a:pPr indent="-65087" lvl="0" marL="177800" marR="0" rtl="0" algn="l">
              <a:spcBef>
                <a:spcPts val="0"/>
              </a:spcBef>
              <a:spcAft>
                <a:spcPts val="0"/>
              </a:spcAft>
              <a:buClr>
                <a:schemeClr val="dk1"/>
              </a:buClr>
              <a:buSzPts val="1600"/>
              <a:buFont typeface="Arial"/>
              <a:buNone/>
            </a:pPr>
            <a:r>
              <a:t/>
            </a:r>
            <a:endParaRPr sz="1600">
              <a:solidFill>
                <a:srgbClr val="262626"/>
              </a:solidFill>
              <a:latin typeface="Calibri"/>
              <a:ea typeface="Calibri"/>
              <a:cs typeface="Calibri"/>
              <a:sym typeface="Calibri"/>
            </a:endParaRPr>
          </a:p>
          <a:p>
            <a:pPr indent="-166688" lvl="0" marL="17780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No es solo aprender el concepto de cada uno de los valores éticos, sino saber aplicarlos, según las circunstancias en las que nos encontremos.</a:t>
            </a:r>
            <a:endParaRPr sz="1100">
              <a:solidFill>
                <a:srgbClr val="262626"/>
              </a:solidFill>
              <a:latin typeface="Calibri"/>
              <a:ea typeface="Calibri"/>
              <a:cs typeface="Calibri"/>
              <a:sym typeface="Calibri"/>
            </a:endParaRPr>
          </a:p>
        </p:txBody>
      </p:sp>
      <p:sp>
        <p:nvSpPr>
          <p:cNvPr id="368" name="Google Shape;368;p26"/>
          <p:cNvSpPr txBox="1"/>
          <p:nvPr/>
        </p:nvSpPr>
        <p:spPr>
          <a:xfrm flipH="1">
            <a:off x="4751387" y="4923406"/>
            <a:ext cx="392429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El razonamiento ético individual es importante en las empresas</a:t>
            </a:r>
            <a:r>
              <a:rPr b="0" i="0" lang="es-PE" sz="1000">
                <a:solidFill>
                  <a:srgbClr val="000000"/>
                </a:solidFill>
                <a:latin typeface="Calibri"/>
                <a:ea typeface="Calibri"/>
                <a:cs typeface="Calibri"/>
                <a:sym typeface="Calibri"/>
              </a:rPr>
              <a:t>. </a:t>
            </a:r>
            <a:br>
              <a:rPr b="0" i="0" lang="es-PE" sz="1000">
                <a:solidFill>
                  <a:srgbClr val="000000"/>
                </a:solidFill>
                <a:latin typeface="Calibri"/>
                <a:ea typeface="Calibri"/>
                <a:cs typeface="Calibri"/>
                <a:sym typeface="Calibri"/>
              </a:rPr>
            </a:br>
            <a:r>
              <a:rPr lang="es-PE" sz="1000">
                <a:solidFill>
                  <a:schemeClr val="dk1"/>
                </a:solidFill>
                <a:latin typeface="Calibri"/>
                <a:ea typeface="Calibri"/>
                <a:cs typeface="Calibri"/>
                <a:sym typeface="Calibri"/>
              </a:rPr>
              <a:t>(Crédito: www.freepik.com)</a:t>
            </a:r>
            <a:endParaRPr/>
          </a:p>
        </p:txBody>
      </p:sp>
      <p:sp>
        <p:nvSpPr>
          <p:cNvPr id="369" name="Google Shape;369;p26"/>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RAZONAMIENTO ÉTICO INDIVIDUAL</a:t>
            </a:r>
            <a:endParaRPr/>
          </a:p>
        </p:txBody>
      </p:sp>
      <p:pic>
        <p:nvPicPr>
          <p:cNvPr id="370" name="Google Shape;370;p26"/>
          <p:cNvPicPr preferRelativeResize="0"/>
          <p:nvPr/>
        </p:nvPicPr>
        <p:blipFill rotWithShape="1">
          <a:blip r:embed="rId3">
            <a:alphaModFix/>
          </a:blip>
          <a:srcRect b="0" l="0" r="0" t="0"/>
          <a:stretch/>
        </p:blipFill>
        <p:spPr>
          <a:xfrm>
            <a:off x="4751388" y="481014"/>
            <a:ext cx="3924300" cy="435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7"/>
          <p:cNvSpPr txBox="1"/>
          <p:nvPr/>
        </p:nvSpPr>
        <p:spPr>
          <a:xfrm>
            <a:off x="508467" y="916385"/>
            <a:ext cx="3884146" cy="204671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NO SOLO VALORES ÉTICOS  </a:t>
            </a:r>
            <a:endParaRPr/>
          </a:p>
          <a:p>
            <a:pPr indent="0" lvl="0" marL="11725" marR="0" rtl="0" algn="l">
              <a:spcBef>
                <a:spcPts val="600"/>
              </a:spcBef>
              <a:spcAft>
                <a:spcPts val="0"/>
              </a:spcAft>
              <a:buNone/>
            </a:pPr>
            <a:r>
              <a:rPr lang="es-PE" sz="1600">
                <a:solidFill>
                  <a:schemeClr val="dk1"/>
                </a:solidFill>
                <a:latin typeface="Calibri"/>
                <a:ea typeface="Calibri"/>
                <a:cs typeface="Calibri"/>
                <a:sym typeface="Calibri"/>
              </a:rPr>
              <a:t>Para la investigadora colombiana Osorio Valencia, la formación en ética “pretende dar bases a los empleados para enfrentar los dilemas éticos. Los programas de ética deben dirigirse al </a:t>
            </a:r>
            <a:r>
              <a:rPr i="1" lang="es-PE" sz="1600">
                <a:solidFill>
                  <a:schemeClr val="dk1"/>
                </a:solidFill>
                <a:latin typeface="Calibri"/>
                <a:ea typeface="Calibri"/>
                <a:cs typeface="Calibri"/>
                <a:sym typeface="Calibri"/>
              </a:rPr>
              <a:t>razonamiento ético individual</a:t>
            </a:r>
            <a:r>
              <a:rPr lang="es-PE" sz="1600">
                <a:solidFill>
                  <a:schemeClr val="dk1"/>
                </a:solidFill>
                <a:latin typeface="Calibri"/>
                <a:ea typeface="Calibri"/>
                <a:cs typeface="Calibri"/>
                <a:sym typeface="Calibri"/>
              </a:rPr>
              <a:t> en lugar de limitarse a promover los valores éticos más generalizados”. </a:t>
            </a:r>
            <a:endParaRPr/>
          </a:p>
        </p:txBody>
      </p:sp>
      <p:pic>
        <p:nvPicPr>
          <p:cNvPr id="377" name="Google Shape;377;p27"/>
          <p:cNvPicPr preferRelativeResize="0"/>
          <p:nvPr/>
        </p:nvPicPr>
        <p:blipFill rotWithShape="1">
          <a:blip r:embed="rId3">
            <a:alphaModFix/>
          </a:blip>
          <a:srcRect b="0" l="0" r="0" t="0"/>
          <a:stretch/>
        </p:blipFill>
        <p:spPr>
          <a:xfrm>
            <a:off x="4751388" y="481014"/>
            <a:ext cx="3924301" cy="4356100"/>
          </a:xfrm>
          <a:prstGeom prst="rect">
            <a:avLst/>
          </a:prstGeom>
          <a:noFill/>
          <a:ln>
            <a:noFill/>
          </a:ln>
        </p:spPr>
      </p:pic>
      <p:sp>
        <p:nvSpPr>
          <p:cNvPr id="378" name="Google Shape;378;p27"/>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RAZONAMIENTO ÉTICO INDIVIDUAL</a:t>
            </a:r>
            <a:endParaRPr/>
          </a:p>
        </p:txBody>
      </p:sp>
      <p:sp>
        <p:nvSpPr>
          <p:cNvPr id="379" name="Google Shape;379;p27"/>
          <p:cNvSpPr txBox="1"/>
          <p:nvPr/>
        </p:nvSpPr>
        <p:spPr>
          <a:xfrm flipH="1">
            <a:off x="4751387" y="4923406"/>
            <a:ext cx="3924299"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Los programas de ética deben dirigirse al razonamiento ético individual. </a:t>
            </a:r>
            <a:r>
              <a:rPr lang="es-PE" sz="1000">
                <a:solidFill>
                  <a:schemeClr val="dk1"/>
                </a:solidFill>
                <a:latin typeface="Calibri"/>
                <a:ea typeface="Calibri"/>
                <a:cs typeface="Calibri"/>
                <a:sym typeface="Calibri"/>
              </a:rPr>
              <a:t>(Crédito: www.newstatesman.com)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8"/>
          <p:cNvSpPr txBox="1"/>
          <p:nvPr/>
        </p:nvSpPr>
        <p:spPr>
          <a:xfrm>
            <a:off x="506412" y="915988"/>
            <a:ext cx="3889376" cy="180049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chemeClr val="dk1"/>
                </a:solidFill>
                <a:latin typeface="Calibri"/>
                <a:ea typeface="Calibri"/>
                <a:cs typeface="Calibri"/>
                <a:sym typeface="Calibri"/>
              </a:rPr>
              <a:t>TOMAR DECISIONES ÉTICAMENTE </a:t>
            </a:r>
            <a:endParaRPr/>
          </a:p>
          <a:p>
            <a:pPr indent="0" lvl="0" marL="11725" marR="0" rtl="0" algn="l">
              <a:spcBef>
                <a:spcPts val="600"/>
              </a:spcBef>
              <a:spcAft>
                <a:spcPts val="0"/>
              </a:spcAft>
              <a:buNone/>
            </a:pPr>
            <a:r>
              <a:rPr lang="es-PE" sz="1600">
                <a:solidFill>
                  <a:schemeClr val="dk1"/>
                </a:solidFill>
                <a:latin typeface="Calibri"/>
                <a:ea typeface="Calibri"/>
                <a:cs typeface="Calibri"/>
                <a:sym typeface="Calibri"/>
              </a:rPr>
              <a:t>En ese sentido, señala Osorio Valencia, “es necesario apoyar estas iniciativas con talleres de formación en ética (...). Es decir, la función principal de la formación ética es preparar a los empleados para tomar decisiones consecuentes con la ética”. </a:t>
            </a:r>
            <a:endParaRPr sz="1100">
              <a:solidFill>
                <a:schemeClr val="dk1"/>
              </a:solidFill>
              <a:latin typeface="Calibri"/>
              <a:ea typeface="Calibri"/>
              <a:cs typeface="Calibri"/>
              <a:sym typeface="Calibri"/>
            </a:endParaRPr>
          </a:p>
        </p:txBody>
      </p:sp>
      <p:sp>
        <p:nvSpPr>
          <p:cNvPr id="386" name="Google Shape;386;p28"/>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RAZONAMIENTO ÉTICO INDIVIDUAL</a:t>
            </a:r>
            <a:endParaRPr/>
          </a:p>
        </p:txBody>
      </p:sp>
      <p:sp>
        <p:nvSpPr>
          <p:cNvPr id="387" name="Google Shape;387;p28"/>
          <p:cNvSpPr txBox="1"/>
          <p:nvPr/>
        </p:nvSpPr>
        <p:spPr>
          <a:xfrm flipH="1">
            <a:off x="4751387" y="4923406"/>
            <a:ext cx="3924299"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La función principal de la formación ética es prepararse para tomar decisiones consecuentes con la ética. </a:t>
            </a:r>
            <a:r>
              <a:rPr lang="es-PE" sz="1000">
                <a:solidFill>
                  <a:schemeClr val="dk1"/>
                </a:solidFill>
                <a:latin typeface="Calibri"/>
                <a:ea typeface="Calibri"/>
                <a:cs typeface="Calibri"/>
                <a:sym typeface="Calibri"/>
              </a:rPr>
              <a:t>(Crédito: www.newswire.com)</a:t>
            </a:r>
            <a:endParaRPr/>
          </a:p>
        </p:txBody>
      </p:sp>
      <p:pic>
        <p:nvPicPr>
          <p:cNvPr id="388" name="Google Shape;388;p28"/>
          <p:cNvPicPr preferRelativeResize="0"/>
          <p:nvPr/>
        </p:nvPicPr>
        <p:blipFill rotWithShape="1">
          <a:blip r:embed="rId3">
            <a:alphaModFix/>
          </a:blip>
          <a:srcRect b="0" l="0" r="0" t="0"/>
          <a:stretch/>
        </p:blipFill>
        <p:spPr>
          <a:xfrm>
            <a:off x="4751386" y="481013"/>
            <a:ext cx="3924301" cy="43560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9"/>
          <p:cNvSpPr txBox="1"/>
          <p:nvPr/>
        </p:nvSpPr>
        <p:spPr>
          <a:xfrm>
            <a:off x="507654" y="917230"/>
            <a:ext cx="3884959" cy="2046714"/>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¿POR QUÉ ES IMPORTANTE?</a:t>
            </a:r>
            <a:endParaRPr/>
          </a:p>
          <a:p>
            <a:pPr indent="0" lvl="0" marL="11725" marR="0" rtl="0" algn="l">
              <a:spcBef>
                <a:spcPts val="600"/>
              </a:spcBef>
              <a:spcAft>
                <a:spcPts val="0"/>
              </a:spcAft>
              <a:buNone/>
            </a:pPr>
            <a:r>
              <a:rPr lang="es-PE" sz="1600">
                <a:solidFill>
                  <a:srgbClr val="262626"/>
                </a:solidFill>
                <a:latin typeface="Calibri"/>
                <a:ea typeface="Calibri"/>
                <a:cs typeface="Calibri"/>
                <a:sym typeface="Calibri"/>
              </a:rPr>
              <a:t>Es por ello que “la formación ética integral es un mecanismo de autorregulación de gran importancia, no es meramente cosmético, sino que tiene importantes y complejas influencias en las percepciones y decisiones de los miembros de la organización”, dice </a:t>
            </a:r>
            <a:br>
              <a:rPr lang="es-PE" sz="1600">
                <a:solidFill>
                  <a:srgbClr val="262626"/>
                </a:solidFill>
                <a:latin typeface="Calibri"/>
                <a:ea typeface="Calibri"/>
                <a:cs typeface="Calibri"/>
                <a:sym typeface="Calibri"/>
              </a:rPr>
            </a:br>
            <a:r>
              <a:rPr lang="es-PE" sz="1600">
                <a:solidFill>
                  <a:srgbClr val="262626"/>
                </a:solidFill>
                <a:latin typeface="Calibri"/>
                <a:ea typeface="Calibri"/>
                <a:cs typeface="Calibri"/>
                <a:sym typeface="Calibri"/>
              </a:rPr>
              <a:t>Osorio Valencia. </a:t>
            </a:r>
            <a:endParaRPr sz="1100">
              <a:solidFill>
                <a:srgbClr val="262626"/>
              </a:solidFill>
              <a:latin typeface="Calibri"/>
              <a:ea typeface="Calibri"/>
              <a:cs typeface="Calibri"/>
              <a:sym typeface="Calibri"/>
            </a:endParaRPr>
          </a:p>
        </p:txBody>
      </p:sp>
      <p:sp>
        <p:nvSpPr>
          <p:cNvPr id="395" name="Google Shape;395;p29"/>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RAZONAMIENTO ÉTICO INDIVIDUAL</a:t>
            </a:r>
            <a:endParaRPr/>
          </a:p>
        </p:txBody>
      </p:sp>
      <p:sp>
        <p:nvSpPr>
          <p:cNvPr id="396" name="Google Shape;396;p29"/>
          <p:cNvSpPr txBox="1"/>
          <p:nvPr/>
        </p:nvSpPr>
        <p:spPr>
          <a:xfrm flipH="1">
            <a:off x="4751387" y="4923406"/>
            <a:ext cx="3924299"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La formación ética integral es un mecanismo de autorregulación de gran importancia. </a:t>
            </a:r>
            <a:r>
              <a:rPr lang="es-PE" sz="1000">
                <a:solidFill>
                  <a:schemeClr val="dk1"/>
                </a:solidFill>
                <a:latin typeface="Calibri"/>
                <a:ea typeface="Calibri"/>
                <a:cs typeface="Calibri"/>
                <a:sym typeface="Calibri"/>
              </a:rPr>
              <a:t>(Crédito: guardian.ng)</a:t>
            </a:r>
            <a:endParaRPr/>
          </a:p>
        </p:txBody>
      </p:sp>
      <p:pic>
        <p:nvPicPr>
          <p:cNvPr id="397" name="Google Shape;397;p29"/>
          <p:cNvPicPr preferRelativeResize="0"/>
          <p:nvPr/>
        </p:nvPicPr>
        <p:blipFill rotWithShape="1">
          <a:blip r:embed="rId3">
            <a:alphaModFix/>
          </a:blip>
          <a:srcRect b="0" l="0" r="0" t="0"/>
          <a:stretch/>
        </p:blipFill>
        <p:spPr>
          <a:xfrm>
            <a:off x="4751387" y="481013"/>
            <a:ext cx="3924299" cy="4356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 name="Google Shape;74;p3"/>
          <p:cNvSpPr txBox="1"/>
          <p:nvPr/>
        </p:nvSpPr>
        <p:spPr>
          <a:xfrm>
            <a:off x="1282298" y="918372"/>
            <a:ext cx="5521727" cy="2800767"/>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400">
                <a:solidFill>
                  <a:srgbClr val="262626"/>
                </a:solidFill>
                <a:latin typeface="Calibri"/>
                <a:ea typeface="Calibri"/>
                <a:cs typeface="Calibri"/>
                <a:sym typeface="Calibri"/>
              </a:rPr>
              <a:t>Durante esta sesión: </a:t>
            </a:r>
            <a:endParaRPr/>
          </a:p>
          <a:p>
            <a:pPr indent="0" lvl="0" marL="11725" marR="0" rtl="0" algn="l">
              <a:spcBef>
                <a:spcPts val="0"/>
              </a:spcBef>
              <a:spcAft>
                <a:spcPts val="0"/>
              </a:spcAft>
              <a:buNone/>
            </a:pPr>
            <a:r>
              <a:t/>
            </a:r>
            <a:endParaRPr sz="1400">
              <a:solidFill>
                <a:srgbClr val="262626"/>
              </a:solidFill>
              <a:latin typeface="Calibri"/>
              <a:ea typeface="Calibri"/>
              <a:cs typeface="Calibri"/>
              <a:sym typeface="Calibri"/>
            </a:endParaRPr>
          </a:p>
          <a:p>
            <a:pPr indent="-173038" lvl="0" marL="184150" marR="0" rtl="0" algn="l">
              <a:spcBef>
                <a:spcPts val="0"/>
              </a:spcBef>
              <a:spcAft>
                <a:spcPts val="0"/>
              </a:spcAft>
              <a:buClr>
                <a:srgbClr val="ED4E4C"/>
              </a:buClr>
              <a:buSzPts val="1400"/>
              <a:buFont typeface="Arial"/>
              <a:buChar char="•"/>
            </a:pPr>
            <a:r>
              <a:rPr b="1" lang="es-PE" sz="1400">
                <a:solidFill>
                  <a:srgbClr val="262626"/>
                </a:solidFill>
                <a:latin typeface="Calibri"/>
                <a:ea typeface="Calibri"/>
                <a:cs typeface="Calibri"/>
                <a:sym typeface="Calibri"/>
              </a:rPr>
              <a:t>Aprenderás </a:t>
            </a:r>
            <a:r>
              <a:rPr lang="es-PE" sz="1400">
                <a:solidFill>
                  <a:srgbClr val="262626"/>
                </a:solidFill>
                <a:latin typeface="Calibri"/>
                <a:ea typeface="Calibri"/>
                <a:cs typeface="Calibri"/>
                <a:sym typeface="Calibri"/>
              </a:rPr>
              <a:t>la definición de </a:t>
            </a:r>
            <a:r>
              <a:rPr b="1" lang="es-PE" sz="1400">
                <a:solidFill>
                  <a:srgbClr val="262626"/>
                </a:solidFill>
                <a:latin typeface="Calibri"/>
                <a:ea typeface="Calibri"/>
                <a:cs typeface="Calibri"/>
                <a:sym typeface="Calibri"/>
              </a:rPr>
              <a:t>ética y su etimología. </a:t>
            </a:r>
            <a:endParaRPr sz="1400">
              <a:solidFill>
                <a:srgbClr val="262626"/>
              </a:solidFill>
              <a:latin typeface="Calibri"/>
              <a:ea typeface="Calibri"/>
              <a:cs typeface="Calibri"/>
              <a:sym typeface="Calibri"/>
            </a:endParaRPr>
          </a:p>
          <a:p>
            <a:pPr indent="-84138" lvl="0" marL="184150" marR="0" rtl="0" algn="l">
              <a:spcBef>
                <a:spcPts val="0"/>
              </a:spcBef>
              <a:spcAft>
                <a:spcPts val="0"/>
              </a:spcAft>
              <a:buClr>
                <a:srgbClr val="ED4E4C"/>
              </a:buClr>
              <a:buSzPts val="1400"/>
              <a:buFont typeface="Arial"/>
              <a:buNone/>
            </a:pPr>
            <a:r>
              <a:t/>
            </a:r>
            <a:endParaRPr sz="1400">
              <a:solidFill>
                <a:srgbClr val="262626"/>
              </a:solidFill>
              <a:latin typeface="Calibri"/>
              <a:ea typeface="Calibri"/>
              <a:cs typeface="Calibri"/>
              <a:sym typeface="Calibri"/>
            </a:endParaRPr>
          </a:p>
          <a:p>
            <a:pPr indent="-173038" lvl="0" marL="184150" marR="0" rtl="0" algn="l">
              <a:spcBef>
                <a:spcPts val="0"/>
              </a:spcBef>
              <a:spcAft>
                <a:spcPts val="0"/>
              </a:spcAft>
              <a:buClr>
                <a:srgbClr val="ED4E4C"/>
              </a:buClr>
              <a:buSzPts val="1400"/>
              <a:buFont typeface="Arial"/>
              <a:buChar char="•"/>
            </a:pPr>
            <a:r>
              <a:rPr b="1" lang="es-PE" sz="1400">
                <a:solidFill>
                  <a:srgbClr val="262626"/>
                </a:solidFill>
                <a:latin typeface="Calibri"/>
                <a:ea typeface="Calibri"/>
                <a:cs typeface="Calibri"/>
                <a:sym typeface="Calibri"/>
              </a:rPr>
              <a:t>Conocerás </a:t>
            </a:r>
            <a:r>
              <a:rPr lang="es-PE" sz="1400">
                <a:solidFill>
                  <a:srgbClr val="262626"/>
                </a:solidFill>
                <a:latin typeface="Calibri"/>
                <a:ea typeface="Calibri"/>
                <a:cs typeface="Calibri"/>
                <a:sym typeface="Calibri"/>
              </a:rPr>
              <a:t>la diferencia entre </a:t>
            </a:r>
            <a:r>
              <a:rPr b="1" lang="es-PE" sz="1400">
                <a:solidFill>
                  <a:srgbClr val="262626"/>
                </a:solidFill>
                <a:latin typeface="Calibri"/>
                <a:ea typeface="Calibri"/>
                <a:cs typeface="Calibri"/>
                <a:sym typeface="Calibri"/>
              </a:rPr>
              <a:t>ética, moral y valores. </a:t>
            </a:r>
            <a:endParaRPr/>
          </a:p>
          <a:p>
            <a:pPr indent="-84138" lvl="0" marL="184150" marR="0" rtl="0" algn="l">
              <a:spcBef>
                <a:spcPts val="0"/>
              </a:spcBef>
              <a:spcAft>
                <a:spcPts val="0"/>
              </a:spcAft>
              <a:buClr>
                <a:srgbClr val="ED4E4C"/>
              </a:buClr>
              <a:buSzPts val="1400"/>
              <a:buFont typeface="Arial"/>
              <a:buNone/>
            </a:pPr>
            <a:r>
              <a:t/>
            </a:r>
            <a:endParaRPr b="1" sz="1400">
              <a:solidFill>
                <a:srgbClr val="262626"/>
              </a:solidFill>
              <a:latin typeface="Calibri"/>
              <a:ea typeface="Calibri"/>
              <a:cs typeface="Calibri"/>
              <a:sym typeface="Calibri"/>
            </a:endParaRPr>
          </a:p>
          <a:p>
            <a:pPr indent="-173038" lvl="0" marL="184150" marR="0" rtl="0" algn="l">
              <a:spcBef>
                <a:spcPts val="0"/>
              </a:spcBef>
              <a:spcAft>
                <a:spcPts val="0"/>
              </a:spcAft>
              <a:buClr>
                <a:srgbClr val="ED4E4C"/>
              </a:buClr>
              <a:buSzPts val="1400"/>
              <a:buFont typeface="Arial"/>
              <a:buChar char="•"/>
            </a:pPr>
            <a:r>
              <a:rPr b="1" lang="es-PE" sz="1400">
                <a:solidFill>
                  <a:srgbClr val="262626"/>
                </a:solidFill>
                <a:latin typeface="Calibri"/>
                <a:ea typeface="Calibri"/>
                <a:cs typeface="Calibri"/>
                <a:sym typeface="Calibri"/>
              </a:rPr>
              <a:t>Sabrás</a:t>
            </a:r>
            <a:r>
              <a:rPr lang="es-PE" sz="1400">
                <a:solidFill>
                  <a:srgbClr val="262626"/>
                </a:solidFill>
                <a:latin typeface="Calibri"/>
                <a:ea typeface="Calibri"/>
                <a:cs typeface="Calibri"/>
                <a:sym typeface="Calibri"/>
              </a:rPr>
              <a:t> la importancia del </a:t>
            </a:r>
            <a:r>
              <a:rPr b="1" lang="es-PE" sz="1400">
                <a:solidFill>
                  <a:srgbClr val="262626"/>
                </a:solidFill>
                <a:latin typeface="Calibri"/>
                <a:ea typeface="Calibri"/>
                <a:cs typeface="Calibri"/>
                <a:sym typeface="Calibri"/>
              </a:rPr>
              <a:t>razonamiento ético individual. </a:t>
            </a:r>
            <a:endParaRPr/>
          </a:p>
          <a:p>
            <a:pPr indent="-84138" lvl="0" marL="184150" marR="0" rtl="0" algn="l">
              <a:spcBef>
                <a:spcPts val="0"/>
              </a:spcBef>
              <a:spcAft>
                <a:spcPts val="0"/>
              </a:spcAft>
              <a:buClr>
                <a:srgbClr val="ED4E4C"/>
              </a:buClr>
              <a:buSzPts val="1400"/>
              <a:buFont typeface="Arial"/>
              <a:buNone/>
            </a:pPr>
            <a:r>
              <a:t/>
            </a:r>
            <a:endParaRPr sz="1400">
              <a:solidFill>
                <a:srgbClr val="262626"/>
              </a:solidFill>
              <a:latin typeface="Calibri"/>
              <a:ea typeface="Calibri"/>
              <a:cs typeface="Calibri"/>
              <a:sym typeface="Calibri"/>
            </a:endParaRPr>
          </a:p>
          <a:p>
            <a:pPr indent="-173038" lvl="0" marL="184150" marR="0" rtl="0" algn="l">
              <a:spcBef>
                <a:spcPts val="0"/>
              </a:spcBef>
              <a:spcAft>
                <a:spcPts val="0"/>
              </a:spcAft>
              <a:buClr>
                <a:srgbClr val="ED4E4C"/>
              </a:buClr>
              <a:buSzPts val="1400"/>
              <a:buFont typeface="Arial"/>
              <a:buChar char="•"/>
            </a:pPr>
            <a:r>
              <a:rPr b="1" lang="es-PE" sz="1400">
                <a:solidFill>
                  <a:srgbClr val="262626"/>
                </a:solidFill>
                <a:latin typeface="Calibri"/>
                <a:ea typeface="Calibri"/>
                <a:cs typeface="Calibri"/>
                <a:sym typeface="Calibri"/>
              </a:rPr>
              <a:t>Identificarás </a:t>
            </a:r>
            <a:r>
              <a:rPr lang="es-PE" sz="1400">
                <a:solidFill>
                  <a:srgbClr val="262626"/>
                </a:solidFill>
                <a:latin typeface="Calibri"/>
                <a:ea typeface="Calibri"/>
                <a:cs typeface="Calibri"/>
                <a:sym typeface="Calibri"/>
              </a:rPr>
              <a:t>los</a:t>
            </a:r>
            <a:r>
              <a:rPr b="1" lang="es-PE" sz="1400">
                <a:solidFill>
                  <a:srgbClr val="262626"/>
                </a:solidFill>
                <a:latin typeface="Calibri"/>
                <a:ea typeface="Calibri"/>
                <a:cs typeface="Calibri"/>
                <a:sym typeface="Calibri"/>
              </a:rPr>
              <a:t> principios éticos universales. </a:t>
            </a:r>
            <a:endParaRPr sz="1400">
              <a:solidFill>
                <a:srgbClr val="262626"/>
              </a:solidFill>
              <a:latin typeface="Calibri"/>
              <a:ea typeface="Calibri"/>
              <a:cs typeface="Calibri"/>
              <a:sym typeface="Calibri"/>
            </a:endParaRPr>
          </a:p>
          <a:p>
            <a:pPr indent="-84138" lvl="0" marL="184150" marR="0" rtl="0" algn="l">
              <a:spcBef>
                <a:spcPts val="0"/>
              </a:spcBef>
              <a:spcAft>
                <a:spcPts val="0"/>
              </a:spcAft>
              <a:buClr>
                <a:srgbClr val="ED4E4C"/>
              </a:buClr>
              <a:buSzPts val="1400"/>
              <a:buFont typeface="Arial"/>
              <a:buNone/>
            </a:pPr>
            <a:r>
              <a:t/>
            </a:r>
            <a:endParaRPr sz="1400">
              <a:solidFill>
                <a:srgbClr val="262626"/>
              </a:solidFill>
              <a:latin typeface="Calibri"/>
              <a:ea typeface="Calibri"/>
              <a:cs typeface="Calibri"/>
              <a:sym typeface="Calibri"/>
            </a:endParaRPr>
          </a:p>
          <a:p>
            <a:pPr indent="-173038" lvl="0" marL="184150" marR="0" rtl="0" algn="l">
              <a:spcBef>
                <a:spcPts val="0"/>
              </a:spcBef>
              <a:spcAft>
                <a:spcPts val="0"/>
              </a:spcAft>
              <a:buClr>
                <a:srgbClr val="ED4E4C"/>
              </a:buClr>
              <a:buSzPts val="1400"/>
              <a:buFont typeface="Arial"/>
              <a:buChar char="•"/>
            </a:pPr>
            <a:r>
              <a:rPr b="1" lang="es-PE" sz="1400">
                <a:solidFill>
                  <a:srgbClr val="262626"/>
                </a:solidFill>
                <a:latin typeface="Calibri"/>
                <a:ea typeface="Calibri"/>
                <a:cs typeface="Calibri"/>
                <a:sym typeface="Calibri"/>
              </a:rPr>
              <a:t>Entenderás </a:t>
            </a:r>
            <a:r>
              <a:rPr lang="es-PE" sz="1400">
                <a:solidFill>
                  <a:srgbClr val="262626"/>
                </a:solidFill>
                <a:latin typeface="Calibri"/>
                <a:ea typeface="Calibri"/>
                <a:cs typeface="Calibri"/>
                <a:sym typeface="Calibri"/>
              </a:rPr>
              <a:t>qué es </a:t>
            </a:r>
            <a:r>
              <a:rPr b="1" lang="es-PE" sz="1400">
                <a:solidFill>
                  <a:srgbClr val="262626"/>
                </a:solidFill>
                <a:latin typeface="Calibri"/>
                <a:ea typeface="Calibri"/>
                <a:cs typeface="Calibri"/>
                <a:sym typeface="Calibri"/>
              </a:rPr>
              <a:t>el universalismo y relativismo ético. </a:t>
            </a:r>
            <a:endParaRPr sz="1400">
              <a:solidFill>
                <a:srgbClr val="262626"/>
              </a:solidFill>
              <a:latin typeface="Calibri"/>
              <a:ea typeface="Calibri"/>
              <a:cs typeface="Calibri"/>
              <a:sym typeface="Calibri"/>
            </a:endParaRPr>
          </a:p>
          <a:p>
            <a:pPr indent="-84138" lvl="0" marL="184150" marR="0" rtl="0" algn="l">
              <a:spcBef>
                <a:spcPts val="0"/>
              </a:spcBef>
              <a:spcAft>
                <a:spcPts val="0"/>
              </a:spcAft>
              <a:buClr>
                <a:srgbClr val="ED4E4C"/>
              </a:buClr>
              <a:buSzPts val="1400"/>
              <a:buFont typeface="Arial"/>
              <a:buNone/>
            </a:pPr>
            <a:r>
              <a:t/>
            </a:r>
            <a:endParaRPr sz="1400">
              <a:solidFill>
                <a:srgbClr val="262626"/>
              </a:solidFill>
              <a:latin typeface="Calibri"/>
              <a:ea typeface="Calibri"/>
              <a:cs typeface="Calibri"/>
              <a:sym typeface="Calibri"/>
            </a:endParaRPr>
          </a:p>
          <a:p>
            <a:pPr indent="-173038" lvl="0" marL="184150" marR="0" rtl="0" algn="l">
              <a:spcBef>
                <a:spcPts val="0"/>
              </a:spcBef>
              <a:spcAft>
                <a:spcPts val="0"/>
              </a:spcAft>
              <a:buClr>
                <a:srgbClr val="ED4E4C"/>
              </a:buClr>
              <a:buSzPts val="1400"/>
              <a:buFont typeface="Arial"/>
              <a:buChar char="•"/>
            </a:pPr>
            <a:r>
              <a:rPr b="1" lang="es-PE" sz="1400">
                <a:solidFill>
                  <a:srgbClr val="262626"/>
                </a:solidFill>
                <a:latin typeface="Calibri"/>
                <a:ea typeface="Calibri"/>
                <a:cs typeface="Calibri"/>
                <a:sym typeface="Calibri"/>
              </a:rPr>
              <a:t>Comprenderás </a:t>
            </a:r>
            <a:r>
              <a:rPr lang="es-PE" sz="1400">
                <a:solidFill>
                  <a:srgbClr val="262626"/>
                </a:solidFill>
                <a:latin typeface="Calibri"/>
                <a:ea typeface="Calibri"/>
                <a:cs typeface="Calibri"/>
                <a:sym typeface="Calibri"/>
              </a:rPr>
              <a:t>cuáles son</a:t>
            </a:r>
            <a:r>
              <a:rPr b="1" lang="es-PE" sz="1400">
                <a:solidFill>
                  <a:srgbClr val="262626"/>
                </a:solidFill>
                <a:latin typeface="Calibri"/>
                <a:ea typeface="Calibri"/>
                <a:cs typeface="Calibri"/>
                <a:sym typeface="Calibri"/>
              </a:rPr>
              <a:t> los problemas éticos de nuestra sociedad. </a:t>
            </a:r>
            <a:endParaRPr sz="1400">
              <a:solidFill>
                <a:srgbClr val="262626"/>
              </a:solidFill>
              <a:latin typeface="Calibri"/>
              <a:ea typeface="Calibri"/>
              <a:cs typeface="Calibri"/>
              <a:sym typeface="Calibri"/>
            </a:endParaRPr>
          </a:p>
        </p:txBody>
      </p:sp>
      <p:pic>
        <p:nvPicPr>
          <p:cNvPr id="75" name="Google Shape;75;p3"/>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76" name="Google Shape;76;p3"/>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 name="Google Shape;77;p3"/>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78" name="Google Shape;78;p3"/>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INTRODUCCIÓN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0"/>
          <p:cNvSpPr txBox="1"/>
          <p:nvPr/>
        </p:nvSpPr>
        <p:spPr>
          <a:xfrm>
            <a:off x="506503" y="919254"/>
            <a:ext cx="3889376" cy="2292935"/>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¿TIENE UN IMPACTO? </a:t>
            </a:r>
            <a:endParaRPr/>
          </a:p>
          <a:p>
            <a:pPr indent="0" lvl="0" marL="11725" marR="0" rtl="0" algn="l">
              <a:spcBef>
                <a:spcPts val="600"/>
              </a:spcBef>
              <a:spcAft>
                <a:spcPts val="0"/>
              </a:spcAft>
              <a:buNone/>
            </a:pPr>
            <a:r>
              <a:rPr lang="es-PE" sz="1600">
                <a:solidFill>
                  <a:schemeClr val="dk1"/>
                </a:solidFill>
                <a:latin typeface="Calibri"/>
                <a:ea typeface="Calibri"/>
                <a:cs typeface="Calibri"/>
                <a:sym typeface="Calibri"/>
              </a:rPr>
              <a:t>Finalmente, Osorio Valencia señala que hay estudios que “indican que los empleados encuentran valor en la formación y reportan un cambio en sus actitudes, que incluyen mayor conciencia en las cuestiones éticas y las perspectivas de otras personas, así como un aumento en la atención de sus propios comportamientos”. </a:t>
            </a:r>
            <a:endParaRPr sz="1100">
              <a:solidFill>
                <a:schemeClr val="dk1"/>
              </a:solidFill>
              <a:latin typeface="Calibri"/>
              <a:ea typeface="Calibri"/>
              <a:cs typeface="Calibri"/>
              <a:sym typeface="Calibri"/>
            </a:endParaRPr>
          </a:p>
        </p:txBody>
      </p:sp>
      <p:sp>
        <p:nvSpPr>
          <p:cNvPr id="404" name="Google Shape;404;p30"/>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RAZONAMIENTO ÉTICO INDIVIDUAL</a:t>
            </a:r>
            <a:endParaRPr/>
          </a:p>
        </p:txBody>
      </p:sp>
      <p:sp>
        <p:nvSpPr>
          <p:cNvPr id="405" name="Google Shape;405;p30"/>
          <p:cNvSpPr txBox="1"/>
          <p:nvPr/>
        </p:nvSpPr>
        <p:spPr>
          <a:xfrm flipH="1">
            <a:off x="4751387" y="4923406"/>
            <a:ext cx="3924299"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No es solo aprender el concepto de cada uno de los valores éticos, sino saber aplicarlos. </a:t>
            </a:r>
            <a:r>
              <a:rPr lang="es-PE" sz="1000">
                <a:solidFill>
                  <a:schemeClr val="dk1"/>
                </a:solidFill>
                <a:latin typeface="Calibri"/>
                <a:ea typeface="Calibri"/>
                <a:cs typeface="Calibri"/>
                <a:sym typeface="Calibri"/>
              </a:rPr>
              <a:t>(Crédito: blogs.lse.ac.uk)</a:t>
            </a:r>
            <a:endParaRPr/>
          </a:p>
        </p:txBody>
      </p:sp>
      <p:pic>
        <p:nvPicPr>
          <p:cNvPr id="406" name="Google Shape;406;p30"/>
          <p:cNvPicPr preferRelativeResize="0"/>
          <p:nvPr/>
        </p:nvPicPr>
        <p:blipFill rotWithShape="1">
          <a:blip r:embed="rId3">
            <a:alphaModFix/>
          </a:blip>
          <a:srcRect b="0" l="0" r="0" t="0"/>
          <a:stretch/>
        </p:blipFill>
        <p:spPr>
          <a:xfrm>
            <a:off x="4751387" y="481013"/>
            <a:ext cx="3924301" cy="4356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1"/>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3" name="Google Shape;413;p31"/>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rgbClr val="FFFFFF"/>
                </a:solidFill>
                <a:latin typeface="Arial"/>
                <a:ea typeface="Arial"/>
                <a:cs typeface="Arial"/>
                <a:sym typeface="Arial"/>
              </a:rPr>
              <a:t>PRINCIPIOS </a:t>
            </a:r>
            <a:br>
              <a:rPr b="1" lang="es-PE" sz="2800">
                <a:solidFill>
                  <a:srgbClr val="FFFFFF"/>
                </a:solidFill>
                <a:latin typeface="Arial"/>
                <a:ea typeface="Arial"/>
                <a:cs typeface="Arial"/>
                <a:sym typeface="Arial"/>
              </a:rPr>
            </a:br>
            <a:r>
              <a:rPr b="1" lang="es-PE" sz="2800">
                <a:solidFill>
                  <a:srgbClr val="FFFFFF"/>
                </a:solidFill>
                <a:latin typeface="Arial"/>
                <a:ea typeface="Arial"/>
                <a:cs typeface="Arial"/>
                <a:sym typeface="Arial"/>
              </a:rPr>
              <a:t>ÉTICOS UNIVERSALES </a:t>
            </a:r>
            <a:endParaRPr b="1" sz="1600">
              <a:solidFill>
                <a:schemeClr val="lt1"/>
              </a:solidFill>
              <a:latin typeface="Arial"/>
              <a:ea typeface="Arial"/>
              <a:cs typeface="Arial"/>
              <a:sym typeface="Arial"/>
            </a:endParaRPr>
          </a:p>
        </p:txBody>
      </p:sp>
      <p:pic>
        <p:nvPicPr>
          <p:cNvPr id="414" name="Google Shape;414;p31"/>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2"/>
          <p:cNvSpPr txBox="1"/>
          <p:nvPr/>
        </p:nvSpPr>
        <p:spPr>
          <a:xfrm>
            <a:off x="508422" y="916408"/>
            <a:ext cx="3887366" cy="3770263"/>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b="1" lang="es-PE" sz="1600">
                <a:solidFill>
                  <a:srgbClr val="262626"/>
                </a:solidFill>
                <a:latin typeface="Calibri"/>
                <a:ea typeface="Calibri"/>
                <a:cs typeface="Calibri"/>
                <a:sym typeface="Calibri"/>
              </a:rPr>
              <a:t>Los principios éticos son normas o reglas que deberían guiar la acción de las personas. Estos principios son realmente universales cuando podrán ser aplicados a todos las personas, en todas las culturas y situaciones. </a:t>
            </a:r>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a:p>
            <a:pPr indent="0" lvl="0" marL="11725" marR="0" rtl="0" algn="l">
              <a:spcBef>
                <a:spcPts val="0"/>
              </a:spcBef>
              <a:spcAft>
                <a:spcPts val="0"/>
              </a:spcAft>
              <a:buNone/>
            </a:pPr>
            <a:r>
              <a:rPr b="1" lang="es-PE" sz="1600">
                <a:solidFill>
                  <a:srgbClr val="262626"/>
                </a:solidFill>
                <a:latin typeface="Calibri"/>
                <a:ea typeface="Calibri"/>
                <a:cs typeface="Calibri"/>
                <a:sym typeface="Calibri"/>
              </a:rPr>
              <a:t>POR LA PAZ MUNDIAL </a:t>
            </a:r>
            <a:endParaRPr/>
          </a:p>
          <a:p>
            <a:pPr indent="0" lvl="0" marL="11725" marR="0" rtl="0" algn="l">
              <a:spcBef>
                <a:spcPts val="600"/>
              </a:spcBef>
              <a:spcAft>
                <a:spcPts val="0"/>
              </a:spcAft>
              <a:buNone/>
            </a:pPr>
            <a:r>
              <a:rPr lang="es-PE" sz="1600">
                <a:solidFill>
                  <a:srgbClr val="262626"/>
                </a:solidFill>
                <a:latin typeface="Calibri"/>
                <a:ea typeface="Calibri"/>
                <a:cs typeface="Calibri"/>
                <a:sym typeface="Calibri"/>
              </a:rPr>
              <a:t>“Esta es una propuesta que podría ayudar a un consenso universal que aglutine a la mayoría de las visiones científicas, filosóficas y religiosas de las diferentes culturas y civilizaciones que actualmente componen el mundo, y de esta manera contribuir de forma significativa a la paz mundial”, señala el doctor Miguel Ángel Cano Jiménez.</a:t>
            </a:r>
            <a:endParaRPr sz="1100">
              <a:solidFill>
                <a:srgbClr val="262626"/>
              </a:solidFill>
              <a:latin typeface="Calibri"/>
              <a:ea typeface="Calibri"/>
              <a:cs typeface="Calibri"/>
              <a:sym typeface="Calibri"/>
            </a:endParaRPr>
          </a:p>
        </p:txBody>
      </p:sp>
      <p:sp>
        <p:nvSpPr>
          <p:cNvPr id="421" name="Google Shape;421;p32"/>
          <p:cNvSpPr txBox="1"/>
          <p:nvPr/>
        </p:nvSpPr>
        <p:spPr>
          <a:xfrm flipH="1">
            <a:off x="5328442" y="4926211"/>
            <a:ext cx="280940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262626"/>
                </a:solidFill>
                <a:latin typeface="Calibri"/>
                <a:ea typeface="Calibri"/>
                <a:cs typeface="Calibri"/>
                <a:sym typeface="Calibri"/>
              </a:rPr>
              <a:t>Cano Jiménez es doctor en Filosofía y Ciencias de la Educación. </a:t>
            </a:r>
            <a:r>
              <a:rPr lang="es-PE" sz="1000">
                <a:solidFill>
                  <a:schemeClr val="dk1"/>
                </a:solidFill>
                <a:latin typeface="Calibri"/>
                <a:ea typeface="Calibri"/>
                <a:cs typeface="Calibri"/>
                <a:sym typeface="Calibri"/>
              </a:rPr>
              <a:t>(Crédito: Amazon)</a:t>
            </a:r>
            <a:endParaRPr/>
          </a:p>
        </p:txBody>
      </p:sp>
      <p:pic>
        <p:nvPicPr>
          <p:cNvPr descr="Texto, Carta&#10;&#10;Descripción generada automáticamente" id="422" name="Google Shape;422;p32"/>
          <p:cNvPicPr preferRelativeResize="0"/>
          <p:nvPr/>
        </p:nvPicPr>
        <p:blipFill rotWithShape="1">
          <a:blip r:embed="rId3">
            <a:alphaModFix/>
          </a:blip>
          <a:srcRect b="0" l="0" r="0" t="0"/>
          <a:stretch/>
        </p:blipFill>
        <p:spPr>
          <a:xfrm>
            <a:off x="5328443" y="916408"/>
            <a:ext cx="2809407" cy="3920705"/>
          </a:xfrm>
          <a:prstGeom prst="rect">
            <a:avLst/>
          </a:prstGeom>
          <a:noFill/>
          <a:ln>
            <a:noFill/>
          </a:ln>
        </p:spPr>
      </p:pic>
      <p:sp>
        <p:nvSpPr>
          <p:cNvPr id="423" name="Google Shape;423;p32"/>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PRINCIPIOS ÉTICOS UNIVERSALES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nvSpPr>
        <p:spPr>
          <a:xfrm>
            <a:off x="507825" y="919967"/>
            <a:ext cx="3407271" cy="246221"/>
          </a:xfrm>
          <a:prstGeom prst="rect">
            <a:avLst/>
          </a:prstGeom>
          <a:noFill/>
          <a:ln>
            <a:noFill/>
          </a:ln>
        </p:spPr>
        <p:txBody>
          <a:bodyPr anchorCtr="0" anchor="t" bIns="0" lIns="0" spcFirstLastPara="1" rIns="0" wrap="square" tIns="0">
            <a:spAutoFit/>
          </a:bodyPr>
          <a:lstStyle/>
          <a:p>
            <a:pPr indent="6350" lvl="0" marL="4763" marR="0" rtl="0" algn="l">
              <a:spcBef>
                <a:spcPts val="0"/>
              </a:spcBef>
              <a:spcAft>
                <a:spcPts val="0"/>
              </a:spcAft>
              <a:buNone/>
            </a:pPr>
            <a:r>
              <a:rPr b="1" lang="es-PE" sz="1600">
                <a:solidFill>
                  <a:srgbClr val="262626"/>
                </a:solidFill>
                <a:latin typeface="Calibri"/>
                <a:ea typeface="Calibri"/>
                <a:cs typeface="Calibri"/>
                <a:sym typeface="Calibri"/>
              </a:rPr>
              <a:t>PRINCIPIOS ÉTICOS UNIVERSALES</a:t>
            </a:r>
            <a:endParaRPr sz="1100">
              <a:solidFill>
                <a:srgbClr val="262626"/>
              </a:solidFill>
              <a:latin typeface="Calibri"/>
              <a:ea typeface="Calibri"/>
              <a:cs typeface="Calibri"/>
              <a:sym typeface="Calibri"/>
            </a:endParaRPr>
          </a:p>
        </p:txBody>
      </p:sp>
      <p:sp>
        <p:nvSpPr>
          <p:cNvPr id="430" name="Google Shape;430;p33"/>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PRINCIPIOS ÉTICOS UNIVERSALES </a:t>
            </a:r>
            <a:endParaRPr/>
          </a:p>
        </p:txBody>
      </p:sp>
      <p:sp>
        <p:nvSpPr>
          <p:cNvPr id="431" name="Google Shape;431;p33"/>
          <p:cNvSpPr/>
          <p:nvPr/>
        </p:nvSpPr>
        <p:spPr>
          <a:xfrm>
            <a:off x="1356793" y="1570216"/>
            <a:ext cx="3215207" cy="412921"/>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del origen común de la humanidad y el orden moral del universo.</a:t>
            </a:r>
            <a:endParaRPr sz="1400">
              <a:solidFill>
                <a:schemeClr val="dk1"/>
              </a:solidFill>
              <a:latin typeface="Calibri"/>
              <a:ea typeface="Calibri"/>
              <a:cs typeface="Calibri"/>
              <a:sym typeface="Calibri"/>
            </a:endParaRPr>
          </a:p>
        </p:txBody>
      </p:sp>
      <p:sp>
        <p:nvSpPr>
          <p:cNvPr id="432" name="Google Shape;432;p33"/>
          <p:cNvSpPr/>
          <p:nvPr/>
        </p:nvSpPr>
        <p:spPr>
          <a:xfrm>
            <a:off x="609209" y="1443071"/>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01</a:t>
            </a:r>
            <a:endParaRPr b="1" sz="2800">
              <a:solidFill>
                <a:srgbClr val="00B2C3"/>
              </a:solidFill>
              <a:latin typeface="Calibri"/>
              <a:ea typeface="Calibri"/>
              <a:cs typeface="Calibri"/>
              <a:sym typeface="Calibri"/>
            </a:endParaRPr>
          </a:p>
        </p:txBody>
      </p:sp>
      <p:cxnSp>
        <p:nvCxnSpPr>
          <p:cNvPr id="433" name="Google Shape;433;p33"/>
          <p:cNvCxnSpPr>
            <a:stCxn id="434" idx="4"/>
            <a:endCxn id="435" idx="4"/>
          </p:cNvCxnSpPr>
          <p:nvPr/>
        </p:nvCxnSpPr>
        <p:spPr>
          <a:xfrm>
            <a:off x="1156933" y="1714627"/>
            <a:ext cx="0" cy="1712700"/>
          </a:xfrm>
          <a:prstGeom prst="straightConnector1">
            <a:avLst/>
          </a:prstGeom>
          <a:noFill/>
          <a:ln cap="flat" cmpd="sng" w="12700">
            <a:solidFill>
              <a:srgbClr val="00B2C3"/>
            </a:solidFill>
            <a:prstDash val="solid"/>
            <a:round/>
            <a:headEnd len="sm" w="sm" type="none"/>
            <a:tailEnd len="sm" w="sm" type="none"/>
          </a:ln>
        </p:spPr>
      </p:cxnSp>
      <p:grpSp>
        <p:nvGrpSpPr>
          <p:cNvPr id="436" name="Google Shape;436;p33"/>
          <p:cNvGrpSpPr/>
          <p:nvPr/>
        </p:nvGrpSpPr>
        <p:grpSpPr>
          <a:xfrm>
            <a:off x="1086538" y="1608025"/>
            <a:ext cx="140792" cy="140258"/>
            <a:chOff x="3427964" y="2244682"/>
            <a:chExt cx="225891" cy="225034"/>
          </a:xfrm>
        </p:grpSpPr>
        <p:sp>
          <p:nvSpPr>
            <p:cNvPr id="437" name="Google Shape;437;p33"/>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4" name="Google Shape;434;p33"/>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438" name="Google Shape;438;p33"/>
          <p:cNvPicPr preferRelativeResize="0"/>
          <p:nvPr/>
        </p:nvPicPr>
        <p:blipFill rotWithShape="1">
          <a:blip r:embed="rId3">
            <a:alphaModFix/>
          </a:blip>
          <a:srcRect b="0" l="0" r="0" t="0"/>
          <a:stretch/>
        </p:blipFill>
        <p:spPr>
          <a:xfrm>
            <a:off x="4795731" y="1086727"/>
            <a:ext cx="3879957" cy="3961000"/>
          </a:xfrm>
          <a:prstGeom prst="rect">
            <a:avLst/>
          </a:prstGeom>
          <a:noFill/>
          <a:ln>
            <a:noFill/>
          </a:ln>
        </p:spPr>
      </p:pic>
      <p:sp>
        <p:nvSpPr>
          <p:cNvPr id="439" name="Google Shape;439;p33"/>
          <p:cNvSpPr/>
          <p:nvPr/>
        </p:nvSpPr>
        <p:spPr>
          <a:xfrm>
            <a:off x="1356793" y="2200787"/>
            <a:ext cx="3215207" cy="205184"/>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 la dignidad e igualdad. </a:t>
            </a:r>
            <a:endParaRPr sz="1400">
              <a:solidFill>
                <a:schemeClr val="dk1"/>
              </a:solidFill>
              <a:latin typeface="Calibri"/>
              <a:ea typeface="Calibri"/>
              <a:cs typeface="Calibri"/>
              <a:sym typeface="Calibri"/>
            </a:endParaRPr>
          </a:p>
        </p:txBody>
      </p:sp>
      <p:sp>
        <p:nvSpPr>
          <p:cNvPr id="440" name="Google Shape;440;p33"/>
          <p:cNvSpPr/>
          <p:nvPr/>
        </p:nvSpPr>
        <p:spPr>
          <a:xfrm>
            <a:off x="609209" y="2087936"/>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02</a:t>
            </a:r>
            <a:endParaRPr b="1" sz="2800">
              <a:solidFill>
                <a:srgbClr val="00B2C3"/>
              </a:solidFill>
              <a:latin typeface="Calibri"/>
              <a:ea typeface="Calibri"/>
              <a:cs typeface="Calibri"/>
              <a:sym typeface="Calibri"/>
            </a:endParaRPr>
          </a:p>
        </p:txBody>
      </p:sp>
      <p:grpSp>
        <p:nvGrpSpPr>
          <p:cNvPr id="441" name="Google Shape;441;p33"/>
          <p:cNvGrpSpPr/>
          <p:nvPr/>
        </p:nvGrpSpPr>
        <p:grpSpPr>
          <a:xfrm>
            <a:off x="1086538" y="2233250"/>
            <a:ext cx="140792" cy="140258"/>
            <a:chOff x="3427964" y="2244682"/>
            <a:chExt cx="225891" cy="225034"/>
          </a:xfrm>
        </p:grpSpPr>
        <p:sp>
          <p:nvSpPr>
            <p:cNvPr id="442" name="Google Shape;442;p33"/>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3" name="Google Shape;443;p33"/>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44" name="Google Shape;444;p33"/>
          <p:cNvSpPr/>
          <p:nvPr/>
        </p:nvSpPr>
        <p:spPr>
          <a:xfrm>
            <a:off x="1356794" y="2675920"/>
            <a:ext cx="3035820" cy="410369"/>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 la libertad, responsabilidad y creatividad. </a:t>
            </a:r>
            <a:endParaRPr sz="1400">
              <a:solidFill>
                <a:schemeClr val="dk1"/>
              </a:solidFill>
              <a:latin typeface="Calibri"/>
              <a:ea typeface="Calibri"/>
              <a:cs typeface="Calibri"/>
              <a:sym typeface="Calibri"/>
            </a:endParaRPr>
          </a:p>
        </p:txBody>
      </p:sp>
      <p:sp>
        <p:nvSpPr>
          <p:cNvPr id="445" name="Google Shape;445;p33"/>
          <p:cNvSpPr/>
          <p:nvPr/>
        </p:nvSpPr>
        <p:spPr>
          <a:xfrm>
            <a:off x="609209" y="2597237"/>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03</a:t>
            </a:r>
            <a:endParaRPr b="1" sz="2800">
              <a:solidFill>
                <a:srgbClr val="00B2C3"/>
              </a:solidFill>
              <a:latin typeface="Calibri"/>
              <a:ea typeface="Calibri"/>
              <a:cs typeface="Calibri"/>
              <a:sym typeface="Calibri"/>
            </a:endParaRPr>
          </a:p>
        </p:txBody>
      </p:sp>
      <p:grpSp>
        <p:nvGrpSpPr>
          <p:cNvPr id="446" name="Google Shape;446;p33"/>
          <p:cNvGrpSpPr/>
          <p:nvPr/>
        </p:nvGrpSpPr>
        <p:grpSpPr>
          <a:xfrm>
            <a:off x="1086538" y="2742551"/>
            <a:ext cx="140792" cy="140258"/>
            <a:chOff x="3427964" y="2244682"/>
            <a:chExt cx="225891" cy="225034"/>
          </a:xfrm>
        </p:grpSpPr>
        <p:sp>
          <p:nvSpPr>
            <p:cNvPr id="447" name="Google Shape;447;p33"/>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8" name="Google Shape;448;p33"/>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49" name="Google Shape;449;p33"/>
          <p:cNvSpPr/>
          <p:nvPr/>
        </p:nvSpPr>
        <p:spPr>
          <a:xfrm>
            <a:off x="1356794" y="3288810"/>
            <a:ext cx="3035820" cy="410369"/>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 las interacciones recíprocas o ley de dar y recibir.</a:t>
            </a:r>
            <a:endParaRPr sz="1400">
              <a:solidFill>
                <a:schemeClr val="dk1"/>
              </a:solidFill>
              <a:latin typeface="Calibri"/>
              <a:ea typeface="Calibri"/>
              <a:cs typeface="Calibri"/>
              <a:sym typeface="Calibri"/>
            </a:endParaRPr>
          </a:p>
        </p:txBody>
      </p:sp>
      <p:sp>
        <p:nvSpPr>
          <p:cNvPr id="450" name="Google Shape;450;p33"/>
          <p:cNvSpPr/>
          <p:nvPr/>
        </p:nvSpPr>
        <p:spPr>
          <a:xfrm>
            <a:off x="609209" y="3155642"/>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04</a:t>
            </a:r>
            <a:endParaRPr b="1" sz="2800">
              <a:solidFill>
                <a:srgbClr val="00B2C3"/>
              </a:solidFill>
              <a:latin typeface="Calibri"/>
              <a:ea typeface="Calibri"/>
              <a:cs typeface="Calibri"/>
              <a:sym typeface="Calibri"/>
            </a:endParaRPr>
          </a:p>
        </p:txBody>
      </p:sp>
      <p:grpSp>
        <p:nvGrpSpPr>
          <p:cNvPr id="451" name="Google Shape;451;p33"/>
          <p:cNvGrpSpPr/>
          <p:nvPr/>
        </p:nvGrpSpPr>
        <p:grpSpPr>
          <a:xfrm>
            <a:off x="1086538" y="3320596"/>
            <a:ext cx="140792" cy="140258"/>
            <a:chOff x="3427964" y="2244682"/>
            <a:chExt cx="225891" cy="225034"/>
          </a:xfrm>
        </p:grpSpPr>
        <p:sp>
          <p:nvSpPr>
            <p:cNvPr id="452" name="Google Shape;452;p33"/>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5" name="Google Shape;435;p33"/>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4"/>
          <p:cNvSpPr txBox="1"/>
          <p:nvPr/>
        </p:nvSpPr>
        <p:spPr>
          <a:xfrm>
            <a:off x="507825" y="919967"/>
            <a:ext cx="3407271" cy="246221"/>
          </a:xfrm>
          <a:prstGeom prst="rect">
            <a:avLst/>
          </a:prstGeom>
          <a:noFill/>
          <a:ln>
            <a:noFill/>
          </a:ln>
        </p:spPr>
        <p:txBody>
          <a:bodyPr anchorCtr="0" anchor="t" bIns="0" lIns="0" spcFirstLastPara="1" rIns="0" wrap="square" tIns="0">
            <a:spAutoFit/>
          </a:bodyPr>
          <a:lstStyle/>
          <a:p>
            <a:pPr indent="6350" lvl="0" marL="4763" marR="0" rtl="0" algn="l">
              <a:spcBef>
                <a:spcPts val="0"/>
              </a:spcBef>
              <a:spcAft>
                <a:spcPts val="0"/>
              </a:spcAft>
              <a:buNone/>
            </a:pPr>
            <a:r>
              <a:rPr b="1" lang="es-PE" sz="1600">
                <a:solidFill>
                  <a:srgbClr val="262626"/>
                </a:solidFill>
                <a:latin typeface="Calibri"/>
                <a:ea typeface="Calibri"/>
                <a:cs typeface="Calibri"/>
                <a:sym typeface="Calibri"/>
              </a:rPr>
              <a:t>PRINCIPIOS ÉTICOS UNIVERSALES</a:t>
            </a:r>
            <a:endParaRPr sz="1100">
              <a:solidFill>
                <a:srgbClr val="262626"/>
              </a:solidFill>
              <a:latin typeface="Calibri"/>
              <a:ea typeface="Calibri"/>
              <a:cs typeface="Calibri"/>
              <a:sym typeface="Calibri"/>
            </a:endParaRPr>
          </a:p>
        </p:txBody>
      </p:sp>
      <p:sp>
        <p:nvSpPr>
          <p:cNvPr id="459" name="Google Shape;459;p34"/>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PRINCIPIOS ÉTICOS UNIVERSALES </a:t>
            </a:r>
            <a:endParaRPr/>
          </a:p>
        </p:txBody>
      </p:sp>
      <p:sp>
        <p:nvSpPr>
          <p:cNvPr id="460" name="Google Shape;460;p34"/>
          <p:cNvSpPr/>
          <p:nvPr/>
        </p:nvSpPr>
        <p:spPr>
          <a:xfrm>
            <a:off x="1356793" y="1560837"/>
            <a:ext cx="3394595" cy="410369"/>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del desarrollo moral a través de tres etapas (formación, crecimiento y madurez).</a:t>
            </a:r>
            <a:endParaRPr sz="1400">
              <a:solidFill>
                <a:schemeClr val="dk1"/>
              </a:solidFill>
              <a:latin typeface="Calibri"/>
              <a:ea typeface="Calibri"/>
              <a:cs typeface="Calibri"/>
              <a:sym typeface="Calibri"/>
            </a:endParaRPr>
          </a:p>
        </p:txBody>
      </p:sp>
      <p:sp>
        <p:nvSpPr>
          <p:cNvPr id="461" name="Google Shape;461;p34"/>
          <p:cNvSpPr/>
          <p:nvPr/>
        </p:nvSpPr>
        <p:spPr>
          <a:xfrm>
            <a:off x="609209" y="1455320"/>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05</a:t>
            </a:r>
            <a:endParaRPr b="1" sz="2800">
              <a:solidFill>
                <a:srgbClr val="00B2C3"/>
              </a:solidFill>
              <a:latin typeface="Calibri"/>
              <a:ea typeface="Calibri"/>
              <a:cs typeface="Calibri"/>
              <a:sym typeface="Calibri"/>
            </a:endParaRPr>
          </a:p>
        </p:txBody>
      </p:sp>
      <p:cxnSp>
        <p:nvCxnSpPr>
          <p:cNvPr id="462" name="Google Shape;462;p34"/>
          <p:cNvCxnSpPr>
            <a:stCxn id="463" idx="4"/>
            <a:endCxn id="464" idx="0"/>
          </p:cNvCxnSpPr>
          <p:nvPr/>
        </p:nvCxnSpPr>
        <p:spPr>
          <a:xfrm>
            <a:off x="1156934" y="1748283"/>
            <a:ext cx="0" cy="1887300"/>
          </a:xfrm>
          <a:prstGeom prst="straightConnector1">
            <a:avLst/>
          </a:prstGeom>
          <a:noFill/>
          <a:ln cap="flat" cmpd="sng" w="12700">
            <a:solidFill>
              <a:srgbClr val="00B2C3"/>
            </a:solidFill>
            <a:prstDash val="solid"/>
            <a:round/>
            <a:headEnd len="sm" w="sm" type="none"/>
            <a:tailEnd len="sm" w="sm" type="none"/>
          </a:ln>
        </p:spPr>
      </p:cxnSp>
      <p:grpSp>
        <p:nvGrpSpPr>
          <p:cNvPr id="465" name="Google Shape;465;p34"/>
          <p:cNvGrpSpPr/>
          <p:nvPr/>
        </p:nvGrpSpPr>
        <p:grpSpPr>
          <a:xfrm>
            <a:off x="1086538" y="1608025"/>
            <a:ext cx="140792" cy="140258"/>
            <a:chOff x="3427964" y="2244682"/>
            <a:chExt cx="225891" cy="225034"/>
          </a:xfrm>
        </p:grpSpPr>
        <p:sp>
          <p:nvSpPr>
            <p:cNvPr id="463" name="Google Shape;463;p34"/>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6" name="Google Shape;466;p34"/>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67" name="Google Shape;467;p34"/>
          <p:cNvSpPr/>
          <p:nvPr/>
        </p:nvSpPr>
        <p:spPr>
          <a:xfrm>
            <a:off x="1356793" y="2188565"/>
            <a:ext cx="3394595" cy="615553"/>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 los tres niveles de moralidad </a:t>
            </a:r>
            <a:br>
              <a:rPr b="1" lang="es-PE" sz="1400">
                <a:solidFill>
                  <a:schemeClr val="dk1"/>
                </a:solidFill>
                <a:latin typeface="Calibri"/>
                <a:ea typeface="Calibri"/>
                <a:cs typeface="Calibri"/>
                <a:sym typeface="Calibri"/>
              </a:rPr>
            </a:br>
            <a:r>
              <a:rPr b="1" lang="es-PE" sz="1400">
                <a:solidFill>
                  <a:schemeClr val="dk1"/>
                </a:solidFill>
                <a:latin typeface="Calibri"/>
                <a:ea typeface="Calibri"/>
                <a:cs typeface="Calibri"/>
                <a:sym typeface="Calibri"/>
              </a:rPr>
              <a:t>(de la autoridad, de la reciprocidad y del amor incondicional). </a:t>
            </a:r>
            <a:endParaRPr sz="1400">
              <a:solidFill>
                <a:schemeClr val="dk1"/>
              </a:solidFill>
              <a:latin typeface="Calibri"/>
              <a:ea typeface="Calibri"/>
              <a:cs typeface="Calibri"/>
              <a:sym typeface="Calibri"/>
            </a:endParaRPr>
          </a:p>
        </p:txBody>
      </p:sp>
      <p:sp>
        <p:nvSpPr>
          <p:cNvPr id="468" name="Google Shape;468;p34"/>
          <p:cNvSpPr/>
          <p:nvPr/>
        </p:nvSpPr>
        <p:spPr>
          <a:xfrm>
            <a:off x="609209" y="2077026"/>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06</a:t>
            </a:r>
            <a:endParaRPr b="1" sz="2800">
              <a:solidFill>
                <a:srgbClr val="00B2C3"/>
              </a:solidFill>
              <a:latin typeface="Calibri"/>
              <a:ea typeface="Calibri"/>
              <a:cs typeface="Calibri"/>
              <a:sym typeface="Calibri"/>
            </a:endParaRPr>
          </a:p>
        </p:txBody>
      </p:sp>
      <p:grpSp>
        <p:nvGrpSpPr>
          <p:cNvPr id="469" name="Google Shape;469;p34"/>
          <p:cNvGrpSpPr/>
          <p:nvPr/>
        </p:nvGrpSpPr>
        <p:grpSpPr>
          <a:xfrm>
            <a:off x="1086538" y="2222340"/>
            <a:ext cx="140792" cy="140258"/>
            <a:chOff x="3427964" y="2244682"/>
            <a:chExt cx="225891" cy="225034"/>
          </a:xfrm>
        </p:grpSpPr>
        <p:sp>
          <p:nvSpPr>
            <p:cNvPr id="470" name="Google Shape;470;p34"/>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1" name="Google Shape;471;p34"/>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72" name="Google Shape;472;p34"/>
          <p:cNvSpPr/>
          <p:nvPr/>
        </p:nvSpPr>
        <p:spPr>
          <a:xfrm>
            <a:off x="1356793" y="2960409"/>
            <a:ext cx="3215207" cy="410369"/>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del propósito individual y propósito para el conjunto. </a:t>
            </a:r>
            <a:endParaRPr sz="1400">
              <a:solidFill>
                <a:schemeClr val="dk1"/>
              </a:solidFill>
              <a:latin typeface="Calibri"/>
              <a:ea typeface="Calibri"/>
              <a:cs typeface="Calibri"/>
              <a:sym typeface="Calibri"/>
            </a:endParaRPr>
          </a:p>
        </p:txBody>
      </p:sp>
      <p:sp>
        <p:nvSpPr>
          <p:cNvPr id="473" name="Google Shape;473;p34"/>
          <p:cNvSpPr/>
          <p:nvPr/>
        </p:nvSpPr>
        <p:spPr>
          <a:xfrm>
            <a:off x="609209" y="2867626"/>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07</a:t>
            </a:r>
            <a:endParaRPr b="1" sz="2800">
              <a:solidFill>
                <a:srgbClr val="00B2C3"/>
              </a:solidFill>
              <a:latin typeface="Calibri"/>
              <a:ea typeface="Calibri"/>
              <a:cs typeface="Calibri"/>
              <a:sym typeface="Calibri"/>
            </a:endParaRPr>
          </a:p>
        </p:txBody>
      </p:sp>
      <p:grpSp>
        <p:nvGrpSpPr>
          <p:cNvPr id="474" name="Google Shape;474;p34"/>
          <p:cNvGrpSpPr/>
          <p:nvPr/>
        </p:nvGrpSpPr>
        <p:grpSpPr>
          <a:xfrm>
            <a:off x="1086538" y="3012940"/>
            <a:ext cx="140792" cy="140258"/>
            <a:chOff x="3427964" y="2244682"/>
            <a:chExt cx="225891" cy="225034"/>
          </a:xfrm>
        </p:grpSpPr>
        <p:sp>
          <p:nvSpPr>
            <p:cNvPr id="475" name="Google Shape;475;p34"/>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6" name="Google Shape;476;p34"/>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77" name="Google Shape;477;p34"/>
          <p:cNvSpPr/>
          <p:nvPr/>
        </p:nvSpPr>
        <p:spPr>
          <a:xfrm>
            <a:off x="1356793" y="3597197"/>
            <a:ext cx="3275497" cy="410369"/>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 la elevación progresiva del valor humano.</a:t>
            </a:r>
            <a:endParaRPr sz="1400">
              <a:solidFill>
                <a:schemeClr val="dk1"/>
              </a:solidFill>
              <a:latin typeface="Calibri"/>
              <a:ea typeface="Calibri"/>
              <a:cs typeface="Calibri"/>
              <a:sym typeface="Calibri"/>
            </a:endParaRPr>
          </a:p>
        </p:txBody>
      </p:sp>
      <p:sp>
        <p:nvSpPr>
          <p:cNvPr id="478" name="Google Shape;478;p34"/>
          <p:cNvSpPr/>
          <p:nvPr/>
        </p:nvSpPr>
        <p:spPr>
          <a:xfrm>
            <a:off x="609209" y="3490347"/>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08</a:t>
            </a:r>
            <a:endParaRPr b="1" sz="2800">
              <a:solidFill>
                <a:srgbClr val="00B2C3"/>
              </a:solidFill>
              <a:latin typeface="Calibri"/>
              <a:ea typeface="Calibri"/>
              <a:cs typeface="Calibri"/>
              <a:sym typeface="Calibri"/>
            </a:endParaRPr>
          </a:p>
        </p:txBody>
      </p:sp>
      <p:grpSp>
        <p:nvGrpSpPr>
          <p:cNvPr id="479" name="Google Shape;479;p34"/>
          <p:cNvGrpSpPr/>
          <p:nvPr/>
        </p:nvGrpSpPr>
        <p:grpSpPr>
          <a:xfrm>
            <a:off x="1086538" y="3635661"/>
            <a:ext cx="140792" cy="140258"/>
            <a:chOff x="3427964" y="2244682"/>
            <a:chExt cx="225891" cy="225034"/>
          </a:xfrm>
        </p:grpSpPr>
        <p:sp>
          <p:nvSpPr>
            <p:cNvPr id="464" name="Google Shape;464;p34"/>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0" name="Google Shape;480;p34"/>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481" name="Google Shape;481;p34"/>
          <p:cNvPicPr preferRelativeResize="0"/>
          <p:nvPr/>
        </p:nvPicPr>
        <p:blipFill rotWithShape="1">
          <a:blip r:embed="rId3">
            <a:alphaModFix/>
          </a:blip>
          <a:srcRect b="0" l="0" r="0" t="0"/>
          <a:stretch/>
        </p:blipFill>
        <p:spPr>
          <a:xfrm>
            <a:off x="4795731" y="1086727"/>
            <a:ext cx="3879957" cy="3961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5"/>
          <p:cNvSpPr txBox="1"/>
          <p:nvPr/>
        </p:nvSpPr>
        <p:spPr>
          <a:xfrm>
            <a:off x="507825" y="919967"/>
            <a:ext cx="3407271" cy="246221"/>
          </a:xfrm>
          <a:prstGeom prst="rect">
            <a:avLst/>
          </a:prstGeom>
          <a:noFill/>
          <a:ln>
            <a:noFill/>
          </a:ln>
        </p:spPr>
        <p:txBody>
          <a:bodyPr anchorCtr="0" anchor="t" bIns="0" lIns="0" spcFirstLastPara="1" rIns="0" wrap="square" tIns="0">
            <a:spAutoFit/>
          </a:bodyPr>
          <a:lstStyle/>
          <a:p>
            <a:pPr indent="6350" lvl="0" marL="4763" marR="0" rtl="0" algn="l">
              <a:spcBef>
                <a:spcPts val="0"/>
              </a:spcBef>
              <a:spcAft>
                <a:spcPts val="0"/>
              </a:spcAft>
              <a:buNone/>
            </a:pPr>
            <a:r>
              <a:rPr b="1" lang="es-PE" sz="1600">
                <a:solidFill>
                  <a:srgbClr val="262626"/>
                </a:solidFill>
                <a:latin typeface="Calibri"/>
                <a:ea typeface="Calibri"/>
                <a:cs typeface="Calibri"/>
                <a:sym typeface="Calibri"/>
              </a:rPr>
              <a:t>PRINCIPIOS ÉTICOS UNIVERSALES</a:t>
            </a:r>
            <a:endParaRPr sz="1100">
              <a:solidFill>
                <a:srgbClr val="262626"/>
              </a:solidFill>
              <a:latin typeface="Calibri"/>
              <a:ea typeface="Calibri"/>
              <a:cs typeface="Calibri"/>
              <a:sym typeface="Calibri"/>
            </a:endParaRPr>
          </a:p>
        </p:txBody>
      </p:sp>
      <p:sp>
        <p:nvSpPr>
          <p:cNvPr id="488" name="Google Shape;488;p35"/>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PRINCIPIOS ÉTICOS UNIVERSALES </a:t>
            </a:r>
            <a:endParaRPr/>
          </a:p>
        </p:txBody>
      </p:sp>
      <p:sp>
        <p:nvSpPr>
          <p:cNvPr id="489" name="Google Shape;489;p35"/>
          <p:cNvSpPr/>
          <p:nvPr/>
        </p:nvSpPr>
        <p:spPr>
          <a:xfrm>
            <a:off x="1356794" y="1570216"/>
            <a:ext cx="2774336" cy="615553"/>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del progreso mediante la cooperación centrada en un propósito común. </a:t>
            </a:r>
            <a:endParaRPr sz="1400">
              <a:solidFill>
                <a:schemeClr val="dk1"/>
              </a:solidFill>
              <a:latin typeface="Calibri"/>
              <a:ea typeface="Calibri"/>
              <a:cs typeface="Calibri"/>
              <a:sym typeface="Calibri"/>
            </a:endParaRPr>
          </a:p>
        </p:txBody>
      </p:sp>
      <p:sp>
        <p:nvSpPr>
          <p:cNvPr id="490" name="Google Shape;490;p35"/>
          <p:cNvSpPr/>
          <p:nvPr/>
        </p:nvSpPr>
        <p:spPr>
          <a:xfrm>
            <a:off x="609209" y="1471319"/>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09</a:t>
            </a:r>
            <a:endParaRPr b="1" sz="2800">
              <a:solidFill>
                <a:srgbClr val="00B2C3"/>
              </a:solidFill>
              <a:latin typeface="Calibri"/>
              <a:ea typeface="Calibri"/>
              <a:cs typeface="Calibri"/>
              <a:sym typeface="Calibri"/>
            </a:endParaRPr>
          </a:p>
        </p:txBody>
      </p:sp>
      <p:cxnSp>
        <p:nvCxnSpPr>
          <p:cNvPr id="491" name="Google Shape;491;p35"/>
          <p:cNvCxnSpPr>
            <a:stCxn id="492" idx="4"/>
            <a:endCxn id="493" idx="0"/>
          </p:cNvCxnSpPr>
          <p:nvPr/>
        </p:nvCxnSpPr>
        <p:spPr>
          <a:xfrm>
            <a:off x="1156934" y="1756891"/>
            <a:ext cx="0" cy="1747800"/>
          </a:xfrm>
          <a:prstGeom prst="straightConnector1">
            <a:avLst/>
          </a:prstGeom>
          <a:noFill/>
          <a:ln cap="flat" cmpd="sng" w="12700">
            <a:solidFill>
              <a:srgbClr val="00B2C3"/>
            </a:solidFill>
            <a:prstDash val="solid"/>
            <a:round/>
            <a:headEnd len="sm" w="sm" type="none"/>
            <a:tailEnd len="sm" w="sm" type="none"/>
          </a:ln>
        </p:spPr>
      </p:cxnSp>
      <p:grpSp>
        <p:nvGrpSpPr>
          <p:cNvPr id="494" name="Google Shape;494;p35"/>
          <p:cNvGrpSpPr/>
          <p:nvPr/>
        </p:nvGrpSpPr>
        <p:grpSpPr>
          <a:xfrm>
            <a:off x="1086538" y="1616633"/>
            <a:ext cx="140792" cy="140258"/>
            <a:chOff x="3427964" y="2244682"/>
            <a:chExt cx="225891" cy="225034"/>
          </a:xfrm>
        </p:grpSpPr>
        <p:sp>
          <p:nvSpPr>
            <p:cNvPr id="492" name="Google Shape;492;p35"/>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5" name="Google Shape;495;p35"/>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96" name="Google Shape;496;p35"/>
          <p:cNvSpPr/>
          <p:nvPr/>
        </p:nvSpPr>
        <p:spPr>
          <a:xfrm>
            <a:off x="1356793" y="2405799"/>
            <a:ext cx="3394595" cy="205184"/>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del orden.</a:t>
            </a:r>
            <a:endParaRPr sz="1400">
              <a:solidFill>
                <a:schemeClr val="dk1"/>
              </a:solidFill>
              <a:latin typeface="Calibri"/>
              <a:ea typeface="Calibri"/>
              <a:cs typeface="Calibri"/>
              <a:sym typeface="Calibri"/>
            </a:endParaRPr>
          </a:p>
        </p:txBody>
      </p:sp>
      <p:sp>
        <p:nvSpPr>
          <p:cNvPr id="497" name="Google Shape;497;p35"/>
          <p:cNvSpPr/>
          <p:nvPr/>
        </p:nvSpPr>
        <p:spPr>
          <a:xfrm>
            <a:off x="609209" y="2293986"/>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10</a:t>
            </a:r>
            <a:endParaRPr b="1" sz="2800">
              <a:solidFill>
                <a:srgbClr val="00B2C3"/>
              </a:solidFill>
              <a:latin typeface="Calibri"/>
              <a:ea typeface="Calibri"/>
              <a:cs typeface="Calibri"/>
              <a:sym typeface="Calibri"/>
            </a:endParaRPr>
          </a:p>
        </p:txBody>
      </p:sp>
      <p:grpSp>
        <p:nvGrpSpPr>
          <p:cNvPr id="498" name="Google Shape;498;p35"/>
          <p:cNvGrpSpPr/>
          <p:nvPr/>
        </p:nvGrpSpPr>
        <p:grpSpPr>
          <a:xfrm>
            <a:off x="1086538" y="2439300"/>
            <a:ext cx="140792" cy="140258"/>
            <a:chOff x="3427964" y="2244682"/>
            <a:chExt cx="225891" cy="225034"/>
          </a:xfrm>
        </p:grpSpPr>
        <p:sp>
          <p:nvSpPr>
            <p:cNvPr id="499" name="Google Shape;499;p35"/>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0" name="Google Shape;500;p35"/>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01" name="Google Shape;501;p35"/>
          <p:cNvSpPr/>
          <p:nvPr/>
        </p:nvSpPr>
        <p:spPr>
          <a:xfrm>
            <a:off x="1356793" y="2918285"/>
            <a:ext cx="3394595" cy="205184"/>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del sentido.</a:t>
            </a:r>
            <a:endParaRPr sz="1400">
              <a:solidFill>
                <a:schemeClr val="dk1"/>
              </a:solidFill>
              <a:latin typeface="Calibri"/>
              <a:ea typeface="Calibri"/>
              <a:cs typeface="Calibri"/>
              <a:sym typeface="Calibri"/>
            </a:endParaRPr>
          </a:p>
        </p:txBody>
      </p:sp>
      <p:sp>
        <p:nvSpPr>
          <p:cNvPr id="502" name="Google Shape;502;p35"/>
          <p:cNvSpPr/>
          <p:nvPr/>
        </p:nvSpPr>
        <p:spPr>
          <a:xfrm>
            <a:off x="609209" y="2798916"/>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11</a:t>
            </a:r>
            <a:endParaRPr b="1" sz="2800">
              <a:solidFill>
                <a:srgbClr val="00B2C3"/>
              </a:solidFill>
              <a:latin typeface="Calibri"/>
              <a:ea typeface="Calibri"/>
              <a:cs typeface="Calibri"/>
              <a:sym typeface="Calibri"/>
            </a:endParaRPr>
          </a:p>
        </p:txBody>
      </p:sp>
      <p:grpSp>
        <p:nvGrpSpPr>
          <p:cNvPr id="503" name="Google Shape;503;p35"/>
          <p:cNvGrpSpPr/>
          <p:nvPr/>
        </p:nvGrpSpPr>
        <p:grpSpPr>
          <a:xfrm>
            <a:off x="1086538" y="2944230"/>
            <a:ext cx="140792" cy="140258"/>
            <a:chOff x="3427964" y="2244682"/>
            <a:chExt cx="225891" cy="225034"/>
          </a:xfrm>
        </p:grpSpPr>
        <p:sp>
          <p:nvSpPr>
            <p:cNvPr id="504" name="Google Shape;504;p35"/>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5" name="Google Shape;505;p35"/>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06" name="Google Shape;506;p35"/>
          <p:cNvSpPr/>
          <p:nvPr/>
        </p:nvSpPr>
        <p:spPr>
          <a:xfrm>
            <a:off x="1356794" y="3457330"/>
            <a:ext cx="3035820" cy="1025922"/>
          </a:xfrm>
          <a:prstGeom prst="rect">
            <a:avLst/>
          </a:prstGeom>
          <a:noFill/>
          <a:ln>
            <a:noFill/>
          </a:ln>
        </p:spPr>
        <p:txBody>
          <a:bodyPr anchorCtr="0" anchor="t" bIns="0" lIns="0" spcFirstLastPara="1" rIns="0" wrap="square" tIns="0">
            <a:spAutoFit/>
          </a:bodyPr>
          <a:lstStyle/>
          <a:p>
            <a:pPr indent="0" lvl="0" marL="0" marR="0" rtl="0" algn="l">
              <a:lnSpc>
                <a:spcPct val="112857"/>
              </a:lnSpc>
              <a:spcBef>
                <a:spcPts val="0"/>
              </a:spcBef>
              <a:spcAft>
                <a:spcPts val="0"/>
              </a:spcAft>
              <a:buNone/>
            </a:pPr>
            <a:r>
              <a:rPr b="1" lang="es-PE" sz="1400">
                <a:solidFill>
                  <a:schemeClr val="dk1"/>
                </a:solidFill>
                <a:latin typeface="Calibri"/>
                <a:ea typeface="Calibri"/>
                <a:cs typeface="Calibri"/>
                <a:sym typeface="Calibri"/>
              </a:rPr>
              <a:t>Principio de las tres grandes metas o aspiraciones universales de la humanidad (perfección individual; familias armoniosas; creatividad y armonía con la naturaleza). </a:t>
            </a:r>
            <a:endParaRPr sz="1400">
              <a:solidFill>
                <a:schemeClr val="dk1"/>
              </a:solidFill>
              <a:latin typeface="Calibri"/>
              <a:ea typeface="Calibri"/>
              <a:cs typeface="Calibri"/>
              <a:sym typeface="Calibri"/>
            </a:endParaRPr>
          </a:p>
        </p:txBody>
      </p:sp>
      <p:sp>
        <p:nvSpPr>
          <p:cNvPr id="507" name="Google Shape;507;p35"/>
          <p:cNvSpPr/>
          <p:nvPr/>
        </p:nvSpPr>
        <p:spPr>
          <a:xfrm>
            <a:off x="609209" y="3325603"/>
            <a:ext cx="400819"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PE" sz="2800">
                <a:solidFill>
                  <a:srgbClr val="00B2C3"/>
                </a:solidFill>
                <a:latin typeface="Calibri"/>
                <a:ea typeface="Calibri"/>
                <a:cs typeface="Calibri"/>
                <a:sym typeface="Calibri"/>
              </a:rPr>
              <a:t>12</a:t>
            </a:r>
            <a:endParaRPr b="1" sz="2800">
              <a:solidFill>
                <a:srgbClr val="00B2C3"/>
              </a:solidFill>
              <a:latin typeface="Calibri"/>
              <a:ea typeface="Calibri"/>
              <a:cs typeface="Calibri"/>
              <a:sym typeface="Calibri"/>
            </a:endParaRPr>
          </a:p>
        </p:txBody>
      </p:sp>
      <p:grpSp>
        <p:nvGrpSpPr>
          <p:cNvPr id="508" name="Google Shape;508;p35"/>
          <p:cNvGrpSpPr/>
          <p:nvPr/>
        </p:nvGrpSpPr>
        <p:grpSpPr>
          <a:xfrm>
            <a:off x="1086538" y="3470917"/>
            <a:ext cx="140792" cy="140258"/>
            <a:chOff x="3427964" y="2244682"/>
            <a:chExt cx="225891" cy="225034"/>
          </a:xfrm>
        </p:grpSpPr>
        <p:sp>
          <p:nvSpPr>
            <p:cNvPr id="509" name="Google Shape;509;p35"/>
            <p:cNvSpPr/>
            <p:nvPr/>
          </p:nvSpPr>
          <p:spPr>
            <a:xfrm>
              <a:off x="3427964" y="2244682"/>
              <a:ext cx="225891" cy="225034"/>
            </a:xfrm>
            <a:prstGeom prst="ellipse">
              <a:avLst/>
            </a:prstGeom>
            <a:solidFill>
              <a:schemeClr val="lt1"/>
            </a:solidFill>
            <a:ln cap="flat" cmpd="sng" w="19050">
              <a:solidFill>
                <a:srgbClr val="00B2C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3" name="Google Shape;493;p35"/>
            <p:cNvSpPr/>
            <p:nvPr/>
          </p:nvSpPr>
          <p:spPr>
            <a:xfrm>
              <a:off x="3482167" y="2298680"/>
              <a:ext cx="117483" cy="117037"/>
            </a:xfrm>
            <a:prstGeom prst="ellipse">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510" name="Google Shape;510;p35"/>
          <p:cNvPicPr preferRelativeResize="0"/>
          <p:nvPr/>
        </p:nvPicPr>
        <p:blipFill rotWithShape="1">
          <a:blip r:embed="rId3">
            <a:alphaModFix/>
          </a:blip>
          <a:srcRect b="0" l="0" r="0" t="0"/>
          <a:stretch/>
        </p:blipFill>
        <p:spPr>
          <a:xfrm>
            <a:off x="4795731" y="1086727"/>
            <a:ext cx="3879957" cy="3961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6"/>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7" name="Google Shape;517;p36"/>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rgbClr val="FFFFFF"/>
                </a:solidFill>
                <a:latin typeface="Arial"/>
                <a:ea typeface="Arial"/>
                <a:cs typeface="Arial"/>
                <a:sym typeface="Arial"/>
              </a:rPr>
              <a:t>UNIVERSALISMO Y </a:t>
            </a:r>
            <a:br>
              <a:rPr b="1" lang="es-PE" sz="2800">
                <a:solidFill>
                  <a:srgbClr val="FFFFFF"/>
                </a:solidFill>
                <a:latin typeface="Arial"/>
                <a:ea typeface="Arial"/>
                <a:cs typeface="Arial"/>
                <a:sym typeface="Arial"/>
              </a:rPr>
            </a:br>
            <a:r>
              <a:rPr b="1" lang="es-PE" sz="2800">
                <a:solidFill>
                  <a:srgbClr val="FFFFFF"/>
                </a:solidFill>
                <a:latin typeface="Arial"/>
                <a:ea typeface="Arial"/>
                <a:cs typeface="Arial"/>
                <a:sym typeface="Arial"/>
              </a:rPr>
              <a:t>RELATIVISMO ÉTICO</a:t>
            </a:r>
            <a:endParaRPr b="1" sz="1600">
              <a:solidFill>
                <a:schemeClr val="lt1"/>
              </a:solidFill>
              <a:latin typeface="Arial"/>
              <a:ea typeface="Arial"/>
              <a:cs typeface="Arial"/>
              <a:sym typeface="Arial"/>
            </a:endParaRPr>
          </a:p>
        </p:txBody>
      </p:sp>
      <p:pic>
        <p:nvPicPr>
          <p:cNvPr id="518" name="Google Shape;518;p36"/>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7"/>
          <p:cNvSpPr/>
          <p:nvPr/>
        </p:nvSpPr>
        <p:spPr>
          <a:xfrm>
            <a:off x="503237" y="377440"/>
            <a:ext cx="323803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UNIVERSALISMO Y RELATIVISMO ÉTICO</a:t>
            </a:r>
            <a:endParaRPr/>
          </a:p>
        </p:txBody>
      </p:sp>
      <p:sp>
        <p:nvSpPr>
          <p:cNvPr id="525" name="Google Shape;525;p37"/>
          <p:cNvSpPr/>
          <p:nvPr/>
        </p:nvSpPr>
        <p:spPr>
          <a:xfrm>
            <a:off x="684212" y="1427364"/>
            <a:ext cx="2866687" cy="362018"/>
          </a:xfrm>
          <a:prstGeom prst="roundRect">
            <a:avLst>
              <a:gd fmla="val 33331" name="adj"/>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500">
                <a:solidFill>
                  <a:schemeClr val="lt1"/>
                </a:solidFill>
                <a:latin typeface="Calibri"/>
                <a:ea typeface="Calibri"/>
                <a:cs typeface="Calibri"/>
                <a:sym typeface="Calibri"/>
              </a:rPr>
              <a:t>RELATIVISMO</a:t>
            </a:r>
            <a:endParaRPr b="1" sz="1500">
              <a:solidFill>
                <a:schemeClr val="lt1"/>
              </a:solidFill>
              <a:latin typeface="Calibri"/>
              <a:ea typeface="Calibri"/>
              <a:cs typeface="Calibri"/>
              <a:sym typeface="Calibri"/>
            </a:endParaRPr>
          </a:p>
        </p:txBody>
      </p:sp>
      <p:sp>
        <p:nvSpPr>
          <p:cNvPr id="526" name="Google Shape;526;p37"/>
          <p:cNvSpPr/>
          <p:nvPr/>
        </p:nvSpPr>
        <p:spPr>
          <a:xfrm>
            <a:off x="684212" y="1853421"/>
            <a:ext cx="2866687" cy="2834804"/>
          </a:xfrm>
          <a:prstGeom prst="roundRect">
            <a:avLst>
              <a:gd fmla="val 4489" name="adj"/>
            </a:avLst>
          </a:prstGeom>
          <a:solidFill>
            <a:srgbClr val="DDEEC8"/>
          </a:solidFill>
          <a:ln>
            <a:noFill/>
          </a:ln>
        </p:spPr>
        <p:txBody>
          <a:bodyPr anchorCtr="0" anchor="t" bIns="45700" lIns="144000" spcFirstLastPara="1" rIns="91425" wrap="square" tIns="144000">
            <a:noAutofit/>
          </a:bodyPr>
          <a:lstStyle/>
          <a:p>
            <a:pPr indent="-9525" lvl="0" marL="9525" marR="0" rtl="0" algn="l">
              <a:lnSpc>
                <a:spcPct val="100000"/>
              </a:lnSpc>
              <a:spcBef>
                <a:spcPts val="0"/>
              </a:spcBef>
              <a:spcAft>
                <a:spcPts val="0"/>
              </a:spcAft>
              <a:buNone/>
            </a:pPr>
            <a:r>
              <a:rPr lang="es-PE" sz="1500">
                <a:solidFill>
                  <a:schemeClr val="dk1"/>
                </a:solidFill>
                <a:latin typeface="Calibri"/>
                <a:ea typeface="Calibri"/>
                <a:cs typeface="Calibri"/>
                <a:sym typeface="Calibri"/>
              </a:rPr>
              <a:t>“El relativismo niega la existencia de verdades absolutas acerca del bien y el mal, pues piensa que estos limitan la libertad. Por lo tanto lo que está bien y lo que está mal, lo que es correcto o incorrecto, depende de cada cultura, raza, ideología, época, clase, situación o convicción particular”.</a:t>
            </a:r>
            <a:endParaRPr sz="1500">
              <a:solidFill>
                <a:schemeClr val="dk1"/>
              </a:solidFill>
              <a:latin typeface="Calibri"/>
              <a:ea typeface="Calibri"/>
              <a:cs typeface="Calibri"/>
              <a:sym typeface="Calibri"/>
            </a:endParaRPr>
          </a:p>
        </p:txBody>
      </p:sp>
      <p:sp>
        <p:nvSpPr>
          <p:cNvPr id="527" name="Google Shape;527;p37"/>
          <p:cNvSpPr/>
          <p:nvPr/>
        </p:nvSpPr>
        <p:spPr>
          <a:xfrm>
            <a:off x="3825942" y="1427364"/>
            <a:ext cx="2866687" cy="362018"/>
          </a:xfrm>
          <a:prstGeom prst="roundRect">
            <a:avLst>
              <a:gd fmla="val 33331" name="adj"/>
            </a:avLst>
          </a:prstGeom>
          <a:solidFill>
            <a:srgbClr val="714F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PE" sz="1500">
                <a:solidFill>
                  <a:schemeClr val="lt1"/>
                </a:solidFill>
                <a:latin typeface="Calibri"/>
                <a:ea typeface="Calibri"/>
                <a:cs typeface="Calibri"/>
                <a:sym typeface="Calibri"/>
              </a:rPr>
              <a:t>UNIVERSALISMO</a:t>
            </a:r>
            <a:endParaRPr/>
          </a:p>
        </p:txBody>
      </p:sp>
      <p:sp>
        <p:nvSpPr>
          <p:cNvPr id="528" name="Google Shape;528;p37"/>
          <p:cNvSpPr/>
          <p:nvPr/>
        </p:nvSpPr>
        <p:spPr>
          <a:xfrm>
            <a:off x="3825942" y="1853421"/>
            <a:ext cx="2866687" cy="2834804"/>
          </a:xfrm>
          <a:prstGeom prst="roundRect">
            <a:avLst>
              <a:gd fmla="val 4726" name="adj"/>
            </a:avLst>
          </a:prstGeom>
          <a:solidFill>
            <a:srgbClr val="E3DCED"/>
          </a:solidFill>
          <a:ln>
            <a:noFill/>
          </a:ln>
        </p:spPr>
        <p:txBody>
          <a:bodyPr anchorCtr="0" anchor="t" bIns="45700" lIns="144000" spcFirstLastPara="1" rIns="91425" wrap="square" tIns="144000">
            <a:noAutofit/>
          </a:bodyPr>
          <a:lstStyle/>
          <a:p>
            <a:pPr indent="-6350" lvl="0" marL="6350" marR="0" rtl="0" algn="l">
              <a:lnSpc>
                <a:spcPct val="100000"/>
              </a:lnSpc>
              <a:spcBef>
                <a:spcPts val="0"/>
              </a:spcBef>
              <a:spcAft>
                <a:spcPts val="0"/>
              </a:spcAft>
              <a:buNone/>
            </a:pPr>
            <a:r>
              <a:rPr lang="es-PE" sz="1500">
                <a:solidFill>
                  <a:schemeClr val="dk1"/>
                </a:solidFill>
                <a:latin typeface="Calibri"/>
                <a:ea typeface="Calibri"/>
                <a:cs typeface="Calibri"/>
                <a:sym typeface="Calibri"/>
              </a:rPr>
              <a:t>“Los defensores del universalismo ético argumentan que debe haber una moral válida para todos. Se trata de una moral verdadera y justificada”. </a:t>
            </a:r>
            <a:endParaRPr sz="1500">
              <a:solidFill>
                <a:schemeClr val="dk1"/>
              </a:solidFill>
              <a:latin typeface="Calibri"/>
              <a:ea typeface="Calibri"/>
              <a:cs typeface="Calibri"/>
              <a:sym typeface="Calibri"/>
            </a:endParaRPr>
          </a:p>
        </p:txBody>
      </p:sp>
      <p:pic>
        <p:nvPicPr>
          <p:cNvPr id="529" name="Google Shape;529;p37"/>
          <p:cNvPicPr preferRelativeResize="0"/>
          <p:nvPr/>
        </p:nvPicPr>
        <p:blipFill rotWithShape="1">
          <a:blip r:embed="rId3">
            <a:alphaModFix/>
          </a:blip>
          <a:srcRect b="0" l="0" r="0" t="0"/>
          <a:stretch/>
        </p:blipFill>
        <p:spPr>
          <a:xfrm flipH="1">
            <a:off x="6842529" y="1165225"/>
            <a:ext cx="1574525" cy="3523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38"/>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id="536" name="Google Shape;536;p38"/>
          <p:cNvPicPr preferRelativeResize="0"/>
          <p:nvPr/>
        </p:nvPicPr>
        <p:blipFill rotWithShape="1">
          <a:blip r:embed="rId4">
            <a:alphaModFix/>
          </a:blip>
          <a:srcRect b="6943" l="0" r="0" t="8476"/>
          <a:stretch/>
        </p:blipFill>
        <p:spPr>
          <a:xfrm>
            <a:off x="1643169" y="1117108"/>
            <a:ext cx="5857657" cy="2786925"/>
          </a:xfrm>
          <a:prstGeom prst="roundRect">
            <a:avLst>
              <a:gd fmla="val 12159" name="adj"/>
            </a:avLst>
          </a:prstGeom>
          <a:noFill/>
          <a:ln>
            <a:noFill/>
          </a:ln>
        </p:spPr>
      </p:pic>
      <p:sp>
        <p:nvSpPr>
          <p:cNvPr id="537" name="Google Shape;537;p38"/>
          <p:cNvSpPr txBox="1"/>
          <p:nvPr/>
        </p:nvSpPr>
        <p:spPr>
          <a:xfrm>
            <a:off x="1499337" y="4371232"/>
            <a:ext cx="6001491" cy="4462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¿LA MORAL ES ABSOLUTA O RELATIVA?</a:t>
            </a:r>
            <a:endParaRPr/>
          </a:p>
          <a:p>
            <a:pPr indent="222250" lvl="0" marL="0" marR="0" rtl="0" algn="l">
              <a:spcBef>
                <a:spcPts val="600"/>
              </a:spcBef>
              <a:spcAft>
                <a:spcPts val="0"/>
              </a:spcAft>
              <a:buNone/>
            </a:pPr>
            <a:r>
              <a:rPr lang="es-PE" sz="1000">
                <a:solidFill>
                  <a:srgbClr val="A5A5A5"/>
                </a:solidFill>
                <a:latin typeface="Calibri"/>
                <a:ea typeface="Calibri"/>
                <a:cs typeface="Calibri"/>
                <a:sym typeface="Calibri"/>
              </a:rPr>
              <a:t>https://www.youtube.com/watch?v=nc2W0RF3ziQ </a:t>
            </a:r>
            <a:endParaRPr/>
          </a:p>
        </p:txBody>
      </p:sp>
      <p:sp>
        <p:nvSpPr>
          <p:cNvPr id="538" name="Google Shape;538;p38"/>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539" name="Google Shape;539;p38"/>
          <p:cNvGrpSpPr/>
          <p:nvPr/>
        </p:nvGrpSpPr>
        <p:grpSpPr>
          <a:xfrm>
            <a:off x="514858" y="499074"/>
            <a:ext cx="131794" cy="132296"/>
            <a:chOff x="511902" y="912279"/>
            <a:chExt cx="281320" cy="282391"/>
          </a:xfrm>
        </p:grpSpPr>
        <p:sp>
          <p:nvSpPr>
            <p:cNvPr id="540" name="Google Shape;540;p38"/>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1" name="Google Shape;541;p38"/>
            <p:cNvPicPr preferRelativeResize="0"/>
            <p:nvPr/>
          </p:nvPicPr>
          <p:blipFill rotWithShape="1">
            <a:blip r:embed="rId5">
              <a:alphaModFix/>
            </a:blip>
            <a:srcRect b="0" l="0" r="0" t="0"/>
            <a:stretch/>
          </p:blipFill>
          <p:spPr>
            <a:xfrm rot="5400000">
              <a:off x="578093" y="979007"/>
              <a:ext cx="148937" cy="148937"/>
            </a:xfrm>
            <a:prstGeom prst="rect">
              <a:avLst/>
            </a:prstGeom>
            <a:noFill/>
            <a:ln>
              <a:noFill/>
            </a:ln>
          </p:spPr>
        </p:pic>
      </p:grpSp>
      <p:pic>
        <p:nvPicPr>
          <p:cNvPr id="542" name="Google Shape;542;p38"/>
          <p:cNvPicPr preferRelativeResize="0"/>
          <p:nvPr/>
        </p:nvPicPr>
        <p:blipFill rotWithShape="1">
          <a:blip r:embed="rId6">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9" name="Google Shape;549;p39"/>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chemeClr val="lt1"/>
                </a:solidFill>
                <a:latin typeface="Arial"/>
                <a:ea typeface="Arial"/>
                <a:cs typeface="Arial"/>
                <a:sym typeface="Arial"/>
              </a:rPr>
              <a:t>PROBLEMAS ÉTICOS </a:t>
            </a:r>
            <a:br>
              <a:rPr b="1" lang="es-PE" sz="2800">
                <a:solidFill>
                  <a:schemeClr val="lt1"/>
                </a:solidFill>
                <a:latin typeface="Arial"/>
                <a:ea typeface="Arial"/>
                <a:cs typeface="Arial"/>
                <a:sym typeface="Arial"/>
              </a:rPr>
            </a:br>
            <a:r>
              <a:rPr b="1" lang="es-PE" sz="2800">
                <a:solidFill>
                  <a:schemeClr val="lt1"/>
                </a:solidFill>
                <a:latin typeface="Arial"/>
                <a:ea typeface="Arial"/>
                <a:cs typeface="Arial"/>
                <a:sym typeface="Arial"/>
              </a:rPr>
              <a:t>EN LA SOCIEDAD</a:t>
            </a:r>
            <a:endParaRPr b="1" sz="1600">
              <a:solidFill>
                <a:schemeClr val="lt1"/>
              </a:solidFill>
              <a:latin typeface="Arial"/>
              <a:ea typeface="Arial"/>
              <a:cs typeface="Arial"/>
              <a:sym typeface="Arial"/>
            </a:endParaRPr>
          </a:p>
        </p:txBody>
      </p:sp>
      <p:pic>
        <p:nvPicPr>
          <p:cNvPr id="550" name="Google Shape;550;p39"/>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 name="Google Shape;86;p4"/>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2800">
                <a:solidFill>
                  <a:schemeClr val="lt1"/>
                </a:solidFill>
                <a:latin typeface="Arial"/>
                <a:ea typeface="Arial"/>
                <a:cs typeface="Arial"/>
                <a:sym typeface="Arial"/>
              </a:rPr>
              <a:t>ÉTICA: </a:t>
            </a:r>
            <a:br>
              <a:rPr b="1" lang="es-PE" sz="2800">
                <a:solidFill>
                  <a:schemeClr val="lt1"/>
                </a:solidFill>
                <a:latin typeface="Arial"/>
                <a:ea typeface="Arial"/>
                <a:cs typeface="Arial"/>
                <a:sym typeface="Arial"/>
              </a:rPr>
            </a:br>
            <a:r>
              <a:rPr b="1" lang="es-PE" sz="2800">
                <a:solidFill>
                  <a:schemeClr val="lt1"/>
                </a:solidFill>
                <a:latin typeface="Arial"/>
                <a:ea typeface="Arial"/>
                <a:cs typeface="Arial"/>
                <a:sym typeface="Arial"/>
              </a:rPr>
              <a:t>DEFINICIÓN Y ETIMOLOGÍA</a:t>
            </a:r>
            <a:endParaRPr b="1" sz="1600">
              <a:solidFill>
                <a:schemeClr val="lt1"/>
              </a:solidFill>
              <a:latin typeface="Arial"/>
              <a:ea typeface="Arial"/>
              <a:cs typeface="Arial"/>
              <a:sym typeface="Arial"/>
            </a:endParaRPr>
          </a:p>
        </p:txBody>
      </p:sp>
      <p:pic>
        <p:nvPicPr>
          <p:cNvPr id="87" name="Google Shape;87;p4"/>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0"/>
          <p:cNvSpPr txBox="1"/>
          <p:nvPr/>
        </p:nvSpPr>
        <p:spPr>
          <a:xfrm>
            <a:off x="4755132" y="917950"/>
            <a:ext cx="3920556" cy="1554272"/>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PE" sz="1600">
                <a:solidFill>
                  <a:srgbClr val="262626"/>
                </a:solidFill>
                <a:latin typeface="Calibri"/>
                <a:ea typeface="Calibri"/>
                <a:cs typeface="Calibri"/>
                <a:sym typeface="Calibri"/>
              </a:rPr>
              <a:t>DIEZ PROBLEMAS ACTUALES </a:t>
            </a:r>
            <a:endParaRPr/>
          </a:p>
          <a:p>
            <a:pPr indent="0" lvl="0" marL="11725" marR="0" rtl="0" algn="l">
              <a:spcBef>
                <a:spcPts val="600"/>
              </a:spcBef>
              <a:spcAft>
                <a:spcPts val="0"/>
              </a:spcAft>
              <a:buNone/>
            </a:pPr>
            <a:r>
              <a:rPr lang="es-PE" sz="1600">
                <a:solidFill>
                  <a:schemeClr val="dk1"/>
                </a:solidFill>
                <a:latin typeface="Calibri"/>
                <a:ea typeface="Calibri"/>
                <a:cs typeface="Calibri"/>
                <a:sym typeface="Calibri"/>
              </a:rPr>
              <a:t>La politóloga Scarlet Fernández nos menciona que “ya sea en el ámbito personal, académico, político, económico, sanitario, tecnológico e inclusive medioambiental, los problemas éticos continúan surgiendo con gran fuerza”. </a:t>
            </a:r>
            <a:endParaRPr/>
          </a:p>
        </p:txBody>
      </p:sp>
      <p:sp>
        <p:nvSpPr>
          <p:cNvPr id="557" name="Google Shape;557;p40"/>
          <p:cNvSpPr txBox="1"/>
          <p:nvPr/>
        </p:nvSpPr>
        <p:spPr>
          <a:xfrm flipH="1">
            <a:off x="508713" y="4926211"/>
            <a:ext cx="3558462"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Los problemas éticos están muy presentes en nuestra actualidad</a:t>
            </a:r>
            <a:r>
              <a:rPr b="0" i="0" lang="es-PE" sz="1000">
                <a:solidFill>
                  <a:srgbClr val="000000"/>
                </a:solidFill>
                <a:latin typeface="Calibri"/>
                <a:ea typeface="Calibri"/>
                <a:cs typeface="Calibri"/>
                <a:sym typeface="Calibri"/>
              </a:rPr>
              <a:t>. </a:t>
            </a:r>
            <a:r>
              <a:rPr lang="es-PE" sz="1000">
                <a:solidFill>
                  <a:schemeClr val="dk1"/>
                </a:solidFill>
                <a:latin typeface="Calibri"/>
                <a:ea typeface="Calibri"/>
                <a:cs typeface="Calibri"/>
                <a:sym typeface="Calibri"/>
              </a:rPr>
              <a:t>(Crédito: Lifeder)</a:t>
            </a:r>
            <a:endParaRPr/>
          </a:p>
        </p:txBody>
      </p:sp>
      <p:sp>
        <p:nvSpPr>
          <p:cNvPr id="558" name="Google Shape;558;p40"/>
          <p:cNvSpPr/>
          <p:nvPr/>
        </p:nvSpPr>
        <p:spPr>
          <a:xfrm>
            <a:off x="503237" y="377440"/>
            <a:ext cx="323803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PROBLEMAS ÉTICOS EN LA SOCIEDAD</a:t>
            </a:r>
            <a:endParaRPr sz="1000">
              <a:solidFill>
                <a:srgbClr val="A5A5A5"/>
              </a:solidFill>
              <a:latin typeface="Calibri"/>
              <a:ea typeface="Calibri"/>
              <a:cs typeface="Calibri"/>
              <a:sym typeface="Calibri"/>
            </a:endParaRPr>
          </a:p>
        </p:txBody>
      </p:sp>
      <p:pic>
        <p:nvPicPr>
          <p:cNvPr id="559" name="Google Shape;559;p40"/>
          <p:cNvPicPr preferRelativeResize="0"/>
          <p:nvPr/>
        </p:nvPicPr>
        <p:blipFill rotWithShape="1">
          <a:blip r:embed="rId3">
            <a:alphaModFix/>
          </a:blip>
          <a:srcRect b="0" l="0" r="0" t="0"/>
          <a:stretch/>
        </p:blipFill>
        <p:spPr>
          <a:xfrm>
            <a:off x="507510" y="917950"/>
            <a:ext cx="3885104" cy="39191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1"/>
          <p:cNvSpPr txBox="1"/>
          <p:nvPr/>
        </p:nvSpPr>
        <p:spPr>
          <a:xfrm>
            <a:off x="4757525" y="916223"/>
            <a:ext cx="3607158" cy="278537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600">
                <a:solidFill>
                  <a:srgbClr val="262626"/>
                </a:solidFill>
                <a:latin typeface="Calibri"/>
                <a:ea typeface="Calibri"/>
                <a:cs typeface="Calibri"/>
                <a:sym typeface="Calibri"/>
              </a:rPr>
              <a:t>DIEZ PROBLEMAS ACTUALES </a:t>
            </a:r>
            <a:endParaRPr/>
          </a:p>
          <a:p>
            <a:pPr indent="0" lvl="0" marL="11725" marR="0" rtl="0" algn="l">
              <a:spcBef>
                <a:spcPts val="600"/>
              </a:spcBef>
              <a:spcAft>
                <a:spcPts val="0"/>
              </a:spcAft>
              <a:buNone/>
            </a:pPr>
            <a:r>
              <a:rPr lang="es-PE" sz="1600">
                <a:solidFill>
                  <a:srgbClr val="262626"/>
                </a:solidFill>
                <a:latin typeface="Calibri"/>
                <a:ea typeface="Calibri"/>
                <a:cs typeface="Calibri"/>
                <a:sym typeface="Calibri"/>
              </a:rPr>
              <a:t>Esta lista de diez problemas éticos es una muestra de lo que sucede en nuestro mundo actual: </a:t>
            </a:r>
            <a:endParaRPr/>
          </a:p>
          <a:p>
            <a:pPr indent="0" lvl="0" marL="11725" marR="0" rtl="0" algn="l">
              <a:spcBef>
                <a:spcPts val="0"/>
              </a:spcBef>
              <a:spcAft>
                <a:spcPts val="0"/>
              </a:spcAft>
              <a:buNone/>
            </a:pPr>
            <a:r>
              <a:t/>
            </a:r>
            <a:endParaRPr b="1" sz="1600">
              <a:solidFill>
                <a:srgbClr val="262626"/>
              </a:solidFill>
              <a:latin typeface="Calibri"/>
              <a:ea typeface="Calibri"/>
              <a:cs typeface="Calibri"/>
              <a:sym typeface="Calibri"/>
            </a:endParaRPr>
          </a:p>
          <a:p>
            <a:pPr indent="-174625" lvl="0" marL="185738"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Existencia de diversos sistemas culturales y morales.</a:t>
            </a:r>
            <a:endParaRPr/>
          </a:p>
          <a:p>
            <a:pPr indent="-174625" lvl="0" marL="185738"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Globalización de la pobreza.</a:t>
            </a:r>
            <a:endParaRPr/>
          </a:p>
          <a:p>
            <a:pPr indent="-174625" lvl="0" marL="185738"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Desigualdad en el acceso a la atención sanitaria.</a:t>
            </a:r>
            <a:endParaRPr/>
          </a:p>
          <a:p>
            <a:pPr indent="-174625" lvl="0" marL="185738"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Ausencia de libertades políticas.</a:t>
            </a:r>
            <a:endParaRPr/>
          </a:p>
        </p:txBody>
      </p:sp>
      <p:sp>
        <p:nvSpPr>
          <p:cNvPr id="566" name="Google Shape;566;p41"/>
          <p:cNvSpPr/>
          <p:nvPr/>
        </p:nvSpPr>
        <p:spPr>
          <a:xfrm>
            <a:off x="503237" y="377440"/>
            <a:ext cx="323803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PROBLEMAS ÉTICOS EN LA SOCIEDAD</a:t>
            </a:r>
            <a:endParaRPr sz="1000">
              <a:solidFill>
                <a:srgbClr val="A5A5A5"/>
              </a:solidFill>
              <a:latin typeface="Calibri"/>
              <a:ea typeface="Calibri"/>
              <a:cs typeface="Calibri"/>
              <a:sym typeface="Calibri"/>
            </a:endParaRPr>
          </a:p>
        </p:txBody>
      </p:sp>
      <p:sp>
        <p:nvSpPr>
          <p:cNvPr id="567" name="Google Shape;567;p41"/>
          <p:cNvSpPr txBox="1"/>
          <p:nvPr/>
        </p:nvSpPr>
        <p:spPr>
          <a:xfrm flipH="1">
            <a:off x="508713" y="4926211"/>
            <a:ext cx="3558462"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Globalización de la pobreza como problema ético.  </a:t>
            </a:r>
            <a:br>
              <a:rPr lang="es-PE" sz="1000">
                <a:solidFill>
                  <a:srgbClr val="000000"/>
                </a:solidFill>
                <a:latin typeface="Calibri"/>
                <a:ea typeface="Calibri"/>
                <a:cs typeface="Calibri"/>
                <a:sym typeface="Calibri"/>
              </a:rPr>
            </a:br>
            <a:r>
              <a:rPr lang="es-PE" sz="1000">
                <a:solidFill>
                  <a:schemeClr val="dk1"/>
                </a:solidFill>
                <a:latin typeface="Calibri"/>
                <a:ea typeface="Calibri"/>
                <a:cs typeface="Calibri"/>
                <a:sym typeface="Calibri"/>
              </a:rPr>
              <a:t>(Crédito: historiamexico17.blogspot.com/)</a:t>
            </a:r>
            <a:endParaRPr/>
          </a:p>
        </p:txBody>
      </p:sp>
      <p:pic>
        <p:nvPicPr>
          <p:cNvPr id="568" name="Google Shape;568;p41"/>
          <p:cNvPicPr preferRelativeResize="0"/>
          <p:nvPr/>
        </p:nvPicPr>
        <p:blipFill rotWithShape="1">
          <a:blip r:embed="rId3">
            <a:alphaModFix/>
          </a:blip>
          <a:srcRect b="0" l="0" r="0" t="0"/>
          <a:stretch/>
        </p:blipFill>
        <p:spPr>
          <a:xfrm>
            <a:off x="507230" y="916224"/>
            <a:ext cx="3885383" cy="39208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2"/>
          <p:cNvSpPr txBox="1"/>
          <p:nvPr/>
        </p:nvSpPr>
        <p:spPr>
          <a:xfrm>
            <a:off x="4757463" y="916191"/>
            <a:ext cx="3915050" cy="1800493"/>
          </a:xfrm>
          <a:prstGeom prst="rect">
            <a:avLst/>
          </a:prstGeom>
          <a:noFill/>
          <a:ln>
            <a:noFill/>
          </a:ln>
        </p:spPr>
        <p:txBody>
          <a:bodyPr anchorCtr="0" anchor="t" bIns="0" lIns="0" spcFirstLastPara="1" rIns="0" wrap="square" tIns="0">
            <a:spAutoFit/>
          </a:bodyPr>
          <a:lstStyle/>
          <a:p>
            <a:pPr indent="0" lvl="0" marL="3175" marR="0" rtl="0" algn="l">
              <a:spcBef>
                <a:spcPts val="0"/>
              </a:spcBef>
              <a:spcAft>
                <a:spcPts val="0"/>
              </a:spcAft>
              <a:buNone/>
            </a:pPr>
            <a:r>
              <a:rPr b="1" lang="es-PE" sz="1600">
                <a:solidFill>
                  <a:srgbClr val="262626"/>
                </a:solidFill>
                <a:latin typeface="Calibri"/>
                <a:ea typeface="Calibri"/>
                <a:cs typeface="Calibri"/>
                <a:sym typeface="Calibri"/>
              </a:rPr>
              <a:t>DIEZ PROBLEMAS ACTUALES </a:t>
            </a:r>
            <a:endParaRPr/>
          </a:p>
          <a:p>
            <a:pPr indent="-174625" lvl="0" marL="184150" marR="0" rtl="0" algn="l">
              <a:spcBef>
                <a:spcPts val="60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Aumento del terrorismo y guerras.</a:t>
            </a:r>
            <a:endParaRPr/>
          </a:p>
          <a:p>
            <a:pPr indent="-174625" lvl="0" marL="18415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Permanencia de la crisis ecológica.</a:t>
            </a:r>
            <a:endParaRPr/>
          </a:p>
          <a:p>
            <a:pPr indent="-174625" lvl="0" marL="18415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Discriminación.</a:t>
            </a:r>
            <a:endParaRPr/>
          </a:p>
          <a:p>
            <a:pPr indent="-174625" lvl="0" marL="18415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Crueldad animal.</a:t>
            </a:r>
            <a:endParaRPr/>
          </a:p>
          <a:p>
            <a:pPr indent="-174625" lvl="0" marL="18415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Atentados contra la bioética.</a:t>
            </a:r>
            <a:endParaRPr/>
          </a:p>
          <a:p>
            <a:pPr indent="-174625" lvl="0" marL="184150" marR="0" rtl="0" algn="l">
              <a:spcBef>
                <a:spcPts val="0"/>
              </a:spcBef>
              <a:spcAft>
                <a:spcPts val="0"/>
              </a:spcAft>
              <a:buClr>
                <a:srgbClr val="262626"/>
              </a:buClr>
              <a:buSzPts val="1600"/>
              <a:buFont typeface="Arial"/>
              <a:buChar char="•"/>
            </a:pPr>
            <a:r>
              <a:rPr lang="es-PE" sz="1600">
                <a:solidFill>
                  <a:srgbClr val="262626"/>
                </a:solidFill>
                <a:latin typeface="Calibri"/>
                <a:ea typeface="Calibri"/>
                <a:cs typeface="Calibri"/>
                <a:sym typeface="Calibri"/>
              </a:rPr>
              <a:t>Creciente uso de la inteligencia artificial.</a:t>
            </a:r>
            <a:endParaRPr/>
          </a:p>
        </p:txBody>
      </p:sp>
      <p:sp>
        <p:nvSpPr>
          <p:cNvPr id="575" name="Google Shape;575;p42"/>
          <p:cNvSpPr/>
          <p:nvPr/>
        </p:nvSpPr>
        <p:spPr>
          <a:xfrm>
            <a:off x="503237" y="377440"/>
            <a:ext cx="3238033"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PROBLEMAS ÉTICOS EN LA SOCIEDAD</a:t>
            </a:r>
            <a:endParaRPr sz="1000">
              <a:solidFill>
                <a:srgbClr val="A5A5A5"/>
              </a:solidFill>
              <a:latin typeface="Calibri"/>
              <a:ea typeface="Calibri"/>
              <a:cs typeface="Calibri"/>
              <a:sym typeface="Calibri"/>
            </a:endParaRPr>
          </a:p>
        </p:txBody>
      </p:sp>
      <p:sp>
        <p:nvSpPr>
          <p:cNvPr id="576" name="Google Shape;576;p42"/>
          <p:cNvSpPr txBox="1"/>
          <p:nvPr/>
        </p:nvSpPr>
        <p:spPr>
          <a:xfrm flipH="1">
            <a:off x="508713" y="4926211"/>
            <a:ext cx="3558462"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rgbClr val="000000"/>
                </a:solidFill>
                <a:latin typeface="Calibri"/>
                <a:ea typeface="Calibri"/>
                <a:cs typeface="Calibri"/>
                <a:sym typeface="Calibri"/>
              </a:rPr>
              <a:t>La inteligencia artificial como problema ético. </a:t>
            </a:r>
            <a:br>
              <a:rPr lang="es-PE" sz="1000">
                <a:solidFill>
                  <a:srgbClr val="000000"/>
                </a:solidFill>
                <a:latin typeface="Calibri"/>
                <a:ea typeface="Calibri"/>
                <a:cs typeface="Calibri"/>
                <a:sym typeface="Calibri"/>
              </a:rPr>
            </a:br>
            <a:r>
              <a:rPr lang="es-PE" sz="1000">
                <a:solidFill>
                  <a:schemeClr val="dk1"/>
                </a:solidFill>
                <a:latin typeface="Calibri"/>
                <a:ea typeface="Calibri"/>
                <a:cs typeface="Calibri"/>
                <a:sym typeface="Calibri"/>
              </a:rPr>
              <a:t>(Crédito: www.businessinsider.com)</a:t>
            </a:r>
            <a:endParaRPr/>
          </a:p>
        </p:txBody>
      </p:sp>
      <p:pic>
        <p:nvPicPr>
          <p:cNvPr id="577" name="Google Shape;577;p42"/>
          <p:cNvPicPr preferRelativeResize="0"/>
          <p:nvPr/>
        </p:nvPicPr>
        <p:blipFill rotWithShape="1">
          <a:blip r:embed="rId3">
            <a:alphaModFix/>
          </a:blip>
          <a:srcRect b="0" l="0" r="0" t="0"/>
          <a:stretch/>
        </p:blipFill>
        <p:spPr>
          <a:xfrm>
            <a:off x="503238" y="912813"/>
            <a:ext cx="3889376" cy="3924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43"/>
          <p:cNvPicPr preferRelativeResize="0"/>
          <p:nvPr/>
        </p:nvPicPr>
        <p:blipFill rotWithShape="1">
          <a:blip r:embed="rId3">
            <a:alphaModFix/>
          </a:blip>
          <a:srcRect b="0" l="0" r="0" t="10726"/>
          <a:stretch/>
        </p:blipFill>
        <p:spPr>
          <a:xfrm>
            <a:off x="770639" y="827620"/>
            <a:ext cx="7611366" cy="3822174"/>
          </a:xfrm>
          <a:prstGeom prst="rect">
            <a:avLst/>
          </a:prstGeom>
          <a:noFill/>
          <a:ln>
            <a:noFill/>
          </a:ln>
        </p:spPr>
      </p:pic>
      <p:pic>
        <p:nvPicPr>
          <p:cNvPr id="584" name="Google Shape;584;p43"/>
          <p:cNvPicPr preferRelativeResize="0"/>
          <p:nvPr/>
        </p:nvPicPr>
        <p:blipFill rotWithShape="1">
          <a:blip r:embed="rId4">
            <a:alphaModFix/>
          </a:blip>
          <a:srcRect b="14179" l="0" r="0" t="1238"/>
          <a:stretch/>
        </p:blipFill>
        <p:spPr>
          <a:xfrm>
            <a:off x="1643169" y="1117108"/>
            <a:ext cx="5857657" cy="2786926"/>
          </a:xfrm>
          <a:prstGeom prst="roundRect">
            <a:avLst>
              <a:gd fmla="val 14171" name="adj"/>
            </a:avLst>
          </a:prstGeom>
          <a:noFill/>
          <a:ln>
            <a:noFill/>
          </a:ln>
        </p:spPr>
      </p:pic>
      <p:sp>
        <p:nvSpPr>
          <p:cNvPr id="585" name="Google Shape;585;p43"/>
          <p:cNvSpPr txBox="1"/>
          <p:nvPr/>
        </p:nvSpPr>
        <p:spPr>
          <a:xfrm>
            <a:off x="1499337" y="4371232"/>
            <a:ext cx="6001491" cy="4462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1400">
                <a:solidFill>
                  <a:schemeClr val="dk1"/>
                </a:solidFill>
                <a:latin typeface="Calibri"/>
                <a:ea typeface="Calibri"/>
                <a:cs typeface="Calibri"/>
                <a:sym typeface="Calibri"/>
              </a:rPr>
              <a:t>CONFERENCIA DE FERNANDO SAVATER “ÉTICA DE URGENCIA” </a:t>
            </a:r>
            <a:endParaRPr/>
          </a:p>
          <a:p>
            <a:pPr indent="222250" lvl="0" marL="0" marR="0" rtl="0" algn="l">
              <a:spcBef>
                <a:spcPts val="600"/>
              </a:spcBef>
              <a:spcAft>
                <a:spcPts val="0"/>
              </a:spcAft>
              <a:buNone/>
            </a:pPr>
            <a:r>
              <a:rPr lang="es-PE" sz="1000">
                <a:solidFill>
                  <a:srgbClr val="A5A5A5"/>
                </a:solidFill>
                <a:latin typeface="Calibri"/>
                <a:ea typeface="Calibri"/>
                <a:cs typeface="Calibri"/>
                <a:sym typeface="Calibri"/>
              </a:rPr>
              <a:t>https://www.youtube.com/watch?v=7N3SgYRSxgQ&amp;t=303s </a:t>
            </a:r>
            <a:endParaRPr/>
          </a:p>
        </p:txBody>
      </p:sp>
      <p:sp>
        <p:nvSpPr>
          <p:cNvPr id="586" name="Google Shape;586;p43"/>
          <p:cNvSpPr/>
          <p:nvPr/>
        </p:nvSpPr>
        <p:spPr>
          <a:xfrm>
            <a:off x="683568" y="481236"/>
            <a:ext cx="544831" cy="1938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s-PE" sz="1400">
                <a:solidFill>
                  <a:srgbClr val="00B1C3"/>
                </a:solidFill>
                <a:latin typeface="Calibri"/>
                <a:ea typeface="Calibri"/>
                <a:cs typeface="Calibri"/>
                <a:sym typeface="Calibri"/>
              </a:rPr>
              <a:t>VIDEO</a:t>
            </a:r>
            <a:endParaRPr b="1" sz="1600">
              <a:solidFill>
                <a:srgbClr val="00B1C3"/>
              </a:solidFill>
              <a:latin typeface="Calibri"/>
              <a:ea typeface="Calibri"/>
              <a:cs typeface="Calibri"/>
              <a:sym typeface="Calibri"/>
            </a:endParaRPr>
          </a:p>
        </p:txBody>
      </p:sp>
      <p:grpSp>
        <p:nvGrpSpPr>
          <p:cNvPr id="587" name="Google Shape;587;p43"/>
          <p:cNvGrpSpPr/>
          <p:nvPr/>
        </p:nvGrpSpPr>
        <p:grpSpPr>
          <a:xfrm>
            <a:off x="514858" y="499074"/>
            <a:ext cx="131794" cy="132296"/>
            <a:chOff x="511902" y="912279"/>
            <a:chExt cx="281320" cy="282391"/>
          </a:xfrm>
        </p:grpSpPr>
        <p:sp>
          <p:nvSpPr>
            <p:cNvPr id="588" name="Google Shape;588;p43"/>
            <p:cNvSpPr/>
            <p:nvPr/>
          </p:nvSpPr>
          <p:spPr>
            <a:xfrm rot="5400000">
              <a:off x="511366" y="912814"/>
              <a:ext cx="282391" cy="281320"/>
            </a:xfrm>
            <a:prstGeom prst="ellipse">
              <a:avLst/>
            </a:prstGeom>
            <a:solidFill>
              <a:srgbClr val="00B1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9" name="Google Shape;589;p43"/>
            <p:cNvPicPr preferRelativeResize="0"/>
            <p:nvPr/>
          </p:nvPicPr>
          <p:blipFill rotWithShape="1">
            <a:blip r:embed="rId5">
              <a:alphaModFix/>
            </a:blip>
            <a:srcRect b="0" l="0" r="0" t="0"/>
            <a:stretch/>
          </p:blipFill>
          <p:spPr>
            <a:xfrm rot="5400000">
              <a:off x="578093" y="979007"/>
              <a:ext cx="148937" cy="148937"/>
            </a:xfrm>
            <a:prstGeom prst="rect">
              <a:avLst/>
            </a:prstGeom>
            <a:noFill/>
            <a:ln>
              <a:noFill/>
            </a:ln>
          </p:spPr>
        </p:pic>
      </p:grpSp>
      <p:pic>
        <p:nvPicPr>
          <p:cNvPr id="590" name="Google Shape;590;p43"/>
          <p:cNvPicPr preferRelativeResize="0"/>
          <p:nvPr/>
        </p:nvPicPr>
        <p:blipFill rotWithShape="1">
          <a:blip r:embed="rId6">
            <a:alphaModFix/>
          </a:blip>
          <a:srcRect b="0" l="0" r="0" t="0"/>
          <a:stretch/>
        </p:blipFill>
        <p:spPr>
          <a:xfrm>
            <a:off x="1504950" y="4658654"/>
            <a:ext cx="185286" cy="1778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4"/>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6" name="Google Shape;596;p44"/>
          <p:cNvGrpSpPr/>
          <p:nvPr/>
        </p:nvGrpSpPr>
        <p:grpSpPr>
          <a:xfrm>
            <a:off x="2506315" y="2194222"/>
            <a:ext cx="4581728" cy="827959"/>
            <a:chOff x="2403187" y="2211377"/>
            <a:chExt cx="4581728" cy="827959"/>
          </a:xfrm>
        </p:grpSpPr>
        <p:sp>
          <p:nvSpPr>
            <p:cNvPr id="597" name="Google Shape;597;p44"/>
            <p:cNvSpPr txBox="1"/>
            <p:nvPr/>
          </p:nvSpPr>
          <p:spPr>
            <a:xfrm>
              <a:off x="2403187"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3600">
                  <a:solidFill>
                    <a:schemeClr val="lt1"/>
                  </a:solidFill>
                  <a:latin typeface="Arial"/>
                  <a:ea typeface="Arial"/>
                  <a:cs typeface="Arial"/>
                  <a:sym typeface="Arial"/>
                </a:rPr>
                <a:t>CONCLUSIONES</a:t>
              </a:r>
              <a:endParaRPr b="1" sz="3600">
                <a:solidFill>
                  <a:schemeClr val="lt1"/>
                </a:solidFill>
                <a:latin typeface="Arial"/>
                <a:ea typeface="Arial"/>
                <a:cs typeface="Arial"/>
                <a:sym typeface="Arial"/>
              </a:endParaRPr>
            </a:p>
          </p:txBody>
        </p:sp>
        <p:pic>
          <p:nvPicPr>
            <p:cNvPr id="598" name="Google Shape;598;p44"/>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599" name="Google Shape;599;p44"/>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5"/>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6" name="Google Shape;606;p45"/>
          <p:cNvSpPr txBox="1"/>
          <p:nvPr/>
        </p:nvSpPr>
        <p:spPr>
          <a:xfrm>
            <a:off x="1279544" y="912813"/>
            <a:ext cx="5548639" cy="2800767"/>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400">
                <a:solidFill>
                  <a:schemeClr val="dk1"/>
                </a:solidFill>
                <a:latin typeface="Calibri"/>
                <a:ea typeface="Calibri"/>
                <a:cs typeface="Calibri"/>
                <a:sym typeface="Calibri"/>
              </a:rPr>
              <a:t>La ética es una disciplina teórica que pertenece a la filosofía, cuya tarea es estudiar la moral. En su etimología más conocida, proviene de la palabra </a:t>
            </a:r>
            <a:r>
              <a:rPr i="1" lang="es-PE" sz="1400">
                <a:solidFill>
                  <a:schemeClr val="dk1"/>
                </a:solidFill>
                <a:latin typeface="Calibri"/>
                <a:ea typeface="Calibri"/>
                <a:cs typeface="Calibri"/>
                <a:sym typeface="Calibri"/>
              </a:rPr>
              <a:t>ethos</a:t>
            </a:r>
            <a:r>
              <a:rPr lang="es-PE" sz="1400">
                <a:solidFill>
                  <a:schemeClr val="dk1"/>
                </a:solidFill>
                <a:latin typeface="Calibri"/>
                <a:ea typeface="Calibri"/>
                <a:cs typeface="Calibri"/>
                <a:sym typeface="Calibri"/>
              </a:rPr>
              <a:t>, que significa “modo de ser”. </a:t>
            </a:r>
            <a:endParaRPr/>
          </a:p>
          <a:p>
            <a:pPr indent="0" lvl="0" marL="11725"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11725" marR="0" rtl="0" algn="l">
              <a:spcBef>
                <a:spcPts val="0"/>
              </a:spcBef>
              <a:spcAft>
                <a:spcPts val="0"/>
              </a:spcAft>
              <a:buNone/>
            </a:pPr>
            <a:r>
              <a:rPr lang="es-PE" sz="1400">
                <a:solidFill>
                  <a:schemeClr val="dk1"/>
                </a:solidFill>
                <a:latin typeface="Calibri"/>
                <a:ea typeface="Calibri"/>
                <a:cs typeface="Calibri"/>
                <a:sym typeface="Calibri"/>
              </a:rPr>
              <a:t>Mientras la ética es una disciplina teórica que pertenece a la filosofía y cuya tarea es estudiar la moral, la moral es el ámbito de la experiencia social donde se ponen en juego normas, valores y acciones. De otro lado, los valores son el conjunto de ideas que tienen la mayor parte de las culturas existentes sobre lo que se considera correcto.</a:t>
            </a:r>
            <a:endParaRPr/>
          </a:p>
          <a:p>
            <a:pPr indent="0" lvl="0" marL="11725"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11725" marR="0" rtl="0" algn="l">
              <a:spcBef>
                <a:spcPts val="0"/>
              </a:spcBef>
              <a:spcAft>
                <a:spcPts val="0"/>
              </a:spcAft>
              <a:buNone/>
            </a:pPr>
            <a:r>
              <a:rPr lang="es-PE" sz="1400">
                <a:solidFill>
                  <a:schemeClr val="dk1"/>
                </a:solidFill>
                <a:latin typeface="Calibri"/>
                <a:ea typeface="Calibri"/>
                <a:cs typeface="Calibri"/>
                <a:sym typeface="Calibri"/>
              </a:rPr>
              <a:t>El razonamiento ético individual es la toma de consciencia sobre los actos propios y la atención a los comportamientos de los demás, con el fin de tomar las decisiones más adecuadas éticamente en la vida personal y laboral.</a:t>
            </a:r>
            <a:endParaRPr/>
          </a:p>
        </p:txBody>
      </p:sp>
      <p:pic>
        <p:nvPicPr>
          <p:cNvPr id="607" name="Google Shape;607;p45"/>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608" name="Google Shape;608;p45"/>
          <p:cNvPicPr preferRelativeResize="0"/>
          <p:nvPr/>
        </p:nvPicPr>
        <p:blipFill rotWithShape="1">
          <a:blip r:embed="rId3">
            <a:alphaModFix/>
          </a:blip>
          <a:srcRect b="0" l="0" r="0" t="0"/>
          <a:stretch/>
        </p:blipFill>
        <p:spPr>
          <a:xfrm>
            <a:off x="1011260" y="1814002"/>
            <a:ext cx="114138" cy="117546"/>
          </a:xfrm>
          <a:prstGeom prst="rect">
            <a:avLst/>
          </a:prstGeom>
          <a:noFill/>
          <a:ln>
            <a:noFill/>
          </a:ln>
        </p:spPr>
      </p:pic>
      <p:sp>
        <p:nvSpPr>
          <p:cNvPr id="609" name="Google Shape;609;p45"/>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10" name="Google Shape;610;p45"/>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pic>
        <p:nvPicPr>
          <p:cNvPr id="611" name="Google Shape;611;p45"/>
          <p:cNvPicPr preferRelativeResize="0"/>
          <p:nvPr/>
        </p:nvPicPr>
        <p:blipFill rotWithShape="1">
          <a:blip r:embed="rId3">
            <a:alphaModFix/>
          </a:blip>
          <a:srcRect b="0" l="0" r="0" t="0"/>
          <a:stretch/>
        </p:blipFill>
        <p:spPr>
          <a:xfrm>
            <a:off x="1011260" y="3088066"/>
            <a:ext cx="114138" cy="117546"/>
          </a:xfrm>
          <a:prstGeom prst="rect">
            <a:avLst/>
          </a:prstGeom>
          <a:noFill/>
          <a:ln>
            <a:noFill/>
          </a:ln>
        </p:spPr>
      </p:pic>
      <p:sp>
        <p:nvSpPr>
          <p:cNvPr id="612" name="Google Shape;612;p4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CONCLUSIONES </a:t>
            </a:r>
            <a:endParaRPr sz="1000">
              <a:solidFill>
                <a:srgbClr val="A5A5A5"/>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6"/>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9" name="Google Shape;619;p46"/>
          <p:cNvSpPr txBox="1"/>
          <p:nvPr/>
        </p:nvSpPr>
        <p:spPr>
          <a:xfrm>
            <a:off x="1279544" y="912813"/>
            <a:ext cx="5568517" cy="3447098"/>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400">
                <a:solidFill>
                  <a:schemeClr val="dk1"/>
                </a:solidFill>
                <a:latin typeface="Calibri"/>
                <a:ea typeface="Calibri"/>
                <a:cs typeface="Calibri"/>
                <a:sym typeface="Calibri"/>
              </a:rPr>
              <a:t>Según Cano Jiménez, los más importantes principios éticos universales son: origen común, dignidad e igualdad, libertad, responsabilidad y creatividad; ley de dar y recibir, desarrollo moral, tres niveles de la moralidad, propósito individual y para el conjunto, elevación progresiva del valor humano, </a:t>
            </a:r>
            <a:br>
              <a:rPr lang="es-PE" sz="1400">
                <a:solidFill>
                  <a:schemeClr val="dk1"/>
                </a:solidFill>
                <a:latin typeface="Calibri"/>
                <a:ea typeface="Calibri"/>
                <a:cs typeface="Calibri"/>
                <a:sym typeface="Calibri"/>
              </a:rPr>
            </a:br>
            <a:r>
              <a:rPr lang="es-PE" sz="1400">
                <a:solidFill>
                  <a:schemeClr val="dk1"/>
                </a:solidFill>
                <a:latin typeface="Calibri"/>
                <a:ea typeface="Calibri"/>
                <a:cs typeface="Calibri"/>
                <a:sym typeface="Calibri"/>
              </a:rPr>
              <a:t>entre otros. </a:t>
            </a:r>
            <a:endParaRPr/>
          </a:p>
          <a:p>
            <a:pPr indent="0" lvl="0" marL="11725"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11725" marR="0" rtl="0" algn="l">
              <a:spcBef>
                <a:spcPts val="0"/>
              </a:spcBef>
              <a:spcAft>
                <a:spcPts val="0"/>
              </a:spcAft>
              <a:buNone/>
            </a:pPr>
            <a:r>
              <a:rPr lang="es-PE" sz="1400">
                <a:solidFill>
                  <a:schemeClr val="dk1"/>
                </a:solidFill>
                <a:latin typeface="Calibri"/>
                <a:ea typeface="Calibri"/>
                <a:cs typeface="Calibri"/>
                <a:sym typeface="Calibri"/>
              </a:rPr>
              <a:t>El relativismo niega la existencia de verdades absolutas acerca del bien y el mal, pues señala que estos limitan la libertad, mientras que los defensores del universalismo ético argumentan que debe haber una moral válida para todos. </a:t>
            </a:r>
            <a:endParaRPr/>
          </a:p>
          <a:p>
            <a:pPr indent="0" lvl="0" marL="11725"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11725" marR="0" rtl="0" algn="l">
              <a:spcBef>
                <a:spcPts val="0"/>
              </a:spcBef>
              <a:spcAft>
                <a:spcPts val="0"/>
              </a:spcAft>
              <a:buNone/>
            </a:pPr>
            <a:r>
              <a:rPr lang="es-PE" sz="1400">
                <a:solidFill>
                  <a:schemeClr val="dk1"/>
                </a:solidFill>
                <a:latin typeface="Calibri"/>
                <a:ea typeface="Calibri"/>
                <a:cs typeface="Calibri"/>
                <a:sym typeface="Calibri"/>
              </a:rPr>
              <a:t>Para Fernández Estecche, los diez grandes problemas éticos actuales son: existencia de diversos sistemas culturales y morales, globalización de la pobreza, desigualdad en el acceso a la atención sanitaria, ausencia de libertades políticas, aumento del terrorismo y guerras, permanencia de la crisis ecológica, discriminación, crueldad animal, atentados contra la bioética y creciente uso de la inteligencia artificial. </a:t>
            </a:r>
            <a:endParaRPr/>
          </a:p>
        </p:txBody>
      </p:sp>
      <p:pic>
        <p:nvPicPr>
          <p:cNvPr id="620" name="Google Shape;620;p46"/>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621" name="Google Shape;621;p46"/>
          <p:cNvPicPr preferRelativeResize="0"/>
          <p:nvPr/>
        </p:nvPicPr>
        <p:blipFill rotWithShape="1">
          <a:blip r:embed="rId3">
            <a:alphaModFix/>
          </a:blip>
          <a:srcRect b="0" l="0" r="0" t="0"/>
          <a:stretch/>
        </p:blipFill>
        <p:spPr>
          <a:xfrm>
            <a:off x="1011260" y="2242975"/>
            <a:ext cx="114138" cy="117546"/>
          </a:xfrm>
          <a:prstGeom prst="rect">
            <a:avLst/>
          </a:prstGeom>
          <a:noFill/>
          <a:ln>
            <a:noFill/>
          </a:ln>
        </p:spPr>
      </p:pic>
      <p:sp>
        <p:nvSpPr>
          <p:cNvPr id="622" name="Google Shape;622;p46"/>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3" name="Google Shape;623;p46"/>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pic>
        <p:nvPicPr>
          <p:cNvPr id="624" name="Google Shape;624;p46"/>
          <p:cNvPicPr preferRelativeResize="0"/>
          <p:nvPr/>
        </p:nvPicPr>
        <p:blipFill rotWithShape="1">
          <a:blip r:embed="rId3">
            <a:alphaModFix/>
          </a:blip>
          <a:srcRect b="0" l="0" r="0" t="0"/>
          <a:stretch/>
        </p:blipFill>
        <p:spPr>
          <a:xfrm>
            <a:off x="1011260" y="3088066"/>
            <a:ext cx="114138" cy="117546"/>
          </a:xfrm>
          <a:prstGeom prst="rect">
            <a:avLst/>
          </a:prstGeom>
          <a:noFill/>
          <a:ln>
            <a:noFill/>
          </a:ln>
        </p:spPr>
      </p:pic>
      <p:sp>
        <p:nvSpPr>
          <p:cNvPr id="625" name="Google Shape;625;p4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CONCLUSIONES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7"/>
          <p:cNvSpPr/>
          <p:nvPr/>
        </p:nvSpPr>
        <p:spPr>
          <a:xfrm>
            <a:off x="0" y="0"/>
            <a:ext cx="9144000" cy="5715000"/>
          </a:xfrm>
          <a:prstGeom prst="rect">
            <a:avLst/>
          </a:prstGeom>
          <a:solidFill>
            <a:srgbClr val="8DCB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1" name="Google Shape;631;p47"/>
          <p:cNvSpPr txBox="1"/>
          <p:nvPr/>
        </p:nvSpPr>
        <p:spPr>
          <a:xfrm>
            <a:off x="2519363" y="2540738"/>
            <a:ext cx="4581728"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s-PE" sz="3600">
                <a:solidFill>
                  <a:schemeClr val="lt1"/>
                </a:solidFill>
                <a:latin typeface="Arial"/>
                <a:ea typeface="Arial"/>
                <a:cs typeface="Arial"/>
                <a:sym typeface="Arial"/>
              </a:rPr>
              <a:t>BIBLIOGRAFÍA</a:t>
            </a:r>
            <a:endParaRPr b="1" sz="3600">
              <a:solidFill>
                <a:schemeClr val="lt1"/>
              </a:solidFill>
              <a:latin typeface="Arial"/>
              <a:ea typeface="Arial"/>
              <a:cs typeface="Arial"/>
              <a:sym typeface="Arial"/>
            </a:endParaRPr>
          </a:p>
        </p:txBody>
      </p:sp>
      <p:pic>
        <p:nvPicPr>
          <p:cNvPr id="632" name="Google Shape;632;p47"/>
          <p:cNvPicPr preferRelativeResize="0"/>
          <p:nvPr/>
        </p:nvPicPr>
        <p:blipFill rotWithShape="1">
          <a:blip r:embed="rId3">
            <a:alphaModFix/>
          </a:blip>
          <a:srcRect b="0" l="0" r="0" t="0"/>
          <a:stretch/>
        </p:blipFill>
        <p:spPr>
          <a:xfrm>
            <a:off x="2528619" y="2194222"/>
            <a:ext cx="202176" cy="208211"/>
          </a:xfrm>
          <a:prstGeom prst="rect">
            <a:avLst/>
          </a:prstGeom>
          <a:noFill/>
          <a:ln>
            <a:noFill/>
          </a:ln>
        </p:spPr>
      </p:pic>
      <p:pic>
        <p:nvPicPr>
          <p:cNvPr id="633" name="Google Shape;633;p47"/>
          <p:cNvPicPr preferRelativeResize="0"/>
          <p:nvPr/>
        </p:nvPicPr>
        <p:blipFill rotWithShape="1">
          <a:blip r:embed="rId4">
            <a:alphaModFix/>
          </a:blip>
          <a:srcRect b="0" l="0" r="0" t="0"/>
          <a:stretch/>
        </p:blipFill>
        <p:spPr>
          <a:xfrm>
            <a:off x="0" y="946970"/>
            <a:ext cx="2072061" cy="389806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8"/>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9" name="Google Shape;639;p48"/>
          <p:cNvSpPr txBox="1"/>
          <p:nvPr/>
        </p:nvSpPr>
        <p:spPr>
          <a:xfrm>
            <a:off x="1279008" y="917823"/>
            <a:ext cx="5121791" cy="3447098"/>
          </a:xfrm>
          <a:prstGeom prst="rect">
            <a:avLst/>
          </a:prstGeom>
          <a:noFill/>
          <a:ln>
            <a:noFill/>
          </a:ln>
        </p:spPr>
        <p:txBody>
          <a:bodyPr anchorCtr="0" anchor="t" bIns="0" lIns="0" spcFirstLastPara="1" rIns="0" wrap="square" tIns="0">
            <a:spAutoFit/>
          </a:bodyPr>
          <a:lstStyle/>
          <a:p>
            <a:pPr indent="-9525" lvl="0" marL="9525" marR="0" rtl="0" algn="l">
              <a:spcBef>
                <a:spcPts val="0"/>
              </a:spcBef>
              <a:spcAft>
                <a:spcPts val="0"/>
              </a:spcAft>
              <a:buNone/>
            </a:pPr>
            <a:r>
              <a:rPr lang="es-PE" sz="1400">
                <a:solidFill>
                  <a:schemeClr val="dk1"/>
                </a:solidFill>
                <a:latin typeface="Calibri"/>
                <a:ea typeface="Calibri"/>
                <a:cs typeface="Calibri"/>
                <a:sym typeface="Calibri"/>
              </a:rPr>
              <a:t>Polo Santillán, Miguel Ángel. La morada del hombre: sobre la vida ética. Lima, 2004.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PE" sz="1400">
                <a:solidFill>
                  <a:schemeClr val="dk1"/>
                </a:solidFill>
                <a:latin typeface="Calibri"/>
                <a:ea typeface="Calibri"/>
                <a:cs typeface="Calibri"/>
                <a:sym typeface="Calibri"/>
              </a:rPr>
              <a:t>López Aranguren, José Luis. “La ética y su etimología”. En: Arbor, N° 113. Madrid, 1955. </a:t>
            </a:r>
            <a:endParaRPr/>
          </a:p>
          <a:p>
            <a:pPr indent="-9525" lvl="0" marL="9525"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PE" sz="1400">
                <a:solidFill>
                  <a:schemeClr val="dk1"/>
                </a:solidFill>
                <a:latin typeface="Calibri"/>
                <a:ea typeface="Calibri"/>
                <a:cs typeface="Calibri"/>
                <a:sym typeface="Calibri"/>
              </a:rPr>
              <a:t>Gallo Armosino, Antonio. Introducción a los valores. Guatemala, 2006.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PE" sz="1400">
                <a:solidFill>
                  <a:schemeClr val="dk1"/>
                </a:solidFill>
                <a:latin typeface="Calibri"/>
                <a:ea typeface="Calibri"/>
                <a:cs typeface="Calibri"/>
                <a:sym typeface="Calibri"/>
              </a:rPr>
              <a:t>ACNUR. Valores humanos: lista de los 7 más importantes. En: https://bit.ly/3gTFn7A. Madrid, 2017.</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PE" sz="1400">
                <a:solidFill>
                  <a:schemeClr val="dk1"/>
                </a:solidFill>
                <a:latin typeface="Calibri"/>
                <a:ea typeface="Calibri"/>
                <a:cs typeface="Calibri"/>
                <a:sym typeface="Calibri"/>
              </a:rPr>
              <a:t>Osorio Valencia, Valentina. Modelo para la evaluación de programas de ética organizacional en las universidades. Manizales, 2017.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PE" sz="1400">
                <a:solidFill>
                  <a:schemeClr val="dk1"/>
                </a:solidFill>
                <a:latin typeface="Calibri"/>
                <a:ea typeface="Calibri"/>
                <a:cs typeface="Calibri"/>
                <a:sym typeface="Calibri"/>
              </a:rPr>
              <a:t>Cano Jiménez, Miguel Ángel. Principios éticos universales. Scotts Valley, 2018.  </a:t>
            </a:r>
            <a:endParaRPr/>
          </a:p>
        </p:txBody>
      </p:sp>
      <p:pic>
        <p:nvPicPr>
          <p:cNvPr id="640" name="Google Shape;640;p48"/>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641" name="Google Shape;641;p48"/>
          <p:cNvPicPr preferRelativeResize="0"/>
          <p:nvPr/>
        </p:nvPicPr>
        <p:blipFill rotWithShape="1">
          <a:blip r:embed="rId3">
            <a:alphaModFix/>
          </a:blip>
          <a:srcRect b="0" l="0" r="0" t="0"/>
          <a:stretch/>
        </p:blipFill>
        <p:spPr>
          <a:xfrm>
            <a:off x="1008064" y="1620119"/>
            <a:ext cx="103867" cy="106967"/>
          </a:xfrm>
          <a:prstGeom prst="rect">
            <a:avLst/>
          </a:prstGeom>
          <a:noFill/>
          <a:ln>
            <a:noFill/>
          </a:ln>
        </p:spPr>
      </p:pic>
      <p:sp>
        <p:nvSpPr>
          <p:cNvPr id="642" name="Google Shape;642;p48"/>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3" name="Google Shape;643;p48"/>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644" name="Google Shape;644;p4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BIBLIOGRAFÍA</a:t>
            </a:r>
            <a:endParaRPr/>
          </a:p>
        </p:txBody>
      </p:sp>
      <p:pic>
        <p:nvPicPr>
          <p:cNvPr id="645" name="Google Shape;645;p48"/>
          <p:cNvPicPr preferRelativeResize="0"/>
          <p:nvPr/>
        </p:nvPicPr>
        <p:blipFill rotWithShape="1">
          <a:blip r:embed="rId3">
            <a:alphaModFix/>
          </a:blip>
          <a:srcRect b="0" l="0" r="0" t="0"/>
          <a:stretch/>
        </p:blipFill>
        <p:spPr>
          <a:xfrm>
            <a:off x="1008064" y="2246047"/>
            <a:ext cx="103867" cy="106967"/>
          </a:xfrm>
          <a:prstGeom prst="rect">
            <a:avLst/>
          </a:prstGeom>
          <a:noFill/>
          <a:ln>
            <a:noFill/>
          </a:ln>
        </p:spPr>
      </p:pic>
      <p:pic>
        <p:nvPicPr>
          <p:cNvPr id="646" name="Google Shape;646;p48"/>
          <p:cNvPicPr preferRelativeResize="0"/>
          <p:nvPr/>
        </p:nvPicPr>
        <p:blipFill rotWithShape="1">
          <a:blip r:embed="rId3">
            <a:alphaModFix/>
          </a:blip>
          <a:srcRect b="0" l="0" r="0" t="0"/>
          <a:stretch/>
        </p:blipFill>
        <p:spPr>
          <a:xfrm>
            <a:off x="1008064" y="2672309"/>
            <a:ext cx="103867" cy="106967"/>
          </a:xfrm>
          <a:prstGeom prst="rect">
            <a:avLst/>
          </a:prstGeom>
          <a:noFill/>
          <a:ln>
            <a:noFill/>
          </a:ln>
        </p:spPr>
      </p:pic>
      <p:pic>
        <p:nvPicPr>
          <p:cNvPr id="647" name="Google Shape;647;p48"/>
          <p:cNvPicPr preferRelativeResize="0"/>
          <p:nvPr/>
        </p:nvPicPr>
        <p:blipFill rotWithShape="1">
          <a:blip r:embed="rId3">
            <a:alphaModFix/>
          </a:blip>
          <a:srcRect b="0" l="0" r="0" t="0"/>
          <a:stretch/>
        </p:blipFill>
        <p:spPr>
          <a:xfrm>
            <a:off x="1008064" y="3314566"/>
            <a:ext cx="103867" cy="106967"/>
          </a:xfrm>
          <a:prstGeom prst="rect">
            <a:avLst/>
          </a:prstGeom>
          <a:noFill/>
          <a:ln>
            <a:noFill/>
          </a:ln>
        </p:spPr>
      </p:pic>
      <p:pic>
        <p:nvPicPr>
          <p:cNvPr id="648" name="Google Shape;648;p48"/>
          <p:cNvPicPr preferRelativeResize="0"/>
          <p:nvPr/>
        </p:nvPicPr>
        <p:blipFill rotWithShape="1">
          <a:blip r:embed="rId3">
            <a:alphaModFix/>
          </a:blip>
          <a:srcRect b="0" l="0" r="0" t="0"/>
          <a:stretch/>
        </p:blipFill>
        <p:spPr>
          <a:xfrm>
            <a:off x="1008064" y="3959514"/>
            <a:ext cx="103867" cy="10696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9"/>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4" name="Google Shape;654;p49"/>
          <p:cNvSpPr txBox="1"/>
          <p:nvPr/>
        </p:nvSpPr>
        <p:spPr>
          <a:xfrm>
            <a:off x="1279008" y="917823"/>
            <a:ext cx="5121791" cy="1292662"/>
          </a:xfrm>
          <a:prstGeom prst="rect">
            <a:avLst/>
          </a:prstGeom>
          <a:noFill/>
          <a:ln>
            <a:noFill/>
          </a:ln>
        </p:spPr>
        <p:txBody>
          <a:bodyPr anchorCtr="0" anchor="t" bIns="0" lIns="0" spcFirstLastPara="1" rIns="0" wrap="square" tIns="0">
            <a:spAutoFit/>
          </a:bodyPr>
          <a:lstStyle/>
          <a:p>
            <a:pPr indent="-9525" lvl="0" marL="9525" marR="0" rtl="0" algn="l">
              <a:spcBef>
                <a:spcPts val="0"/>
              </a:spcBef>
              <a:spcAft>
                <a:spcPts val="0"/>
              </a:spcAft>
              <a:buNone/>
            </a:pPr>
            <a:r>
              <a:rPr lang="es-PE" sz="1400">
                <a:solidFill>
                  <a:schemeClr val="dk1"/>
                </a:solidFill>
                <a:latin typeface="Calibri"/>
                <a:ea typeface="Calibri"/>
                <a:cs typeface="Calibri"/>
                <a:sym typeface="Calibri"/>
              </a:rPr>
              <a:t>Esquivel Estrada, Noé Héctor. "Del relativismo moral al universalismo ético y sus paradojas". En: La Lámpara de Diógenes, vol. 5, N° 8 y 9. Puebla, 2004. </a:t>
            </a:r>
            <a:endParaRPr/>
          </a:p>
          <a:p>
            <a:pPr indent="-9525" lvl="0" marL="9525" marR="0" rtl="0" algn="l">
              <a:spcBef>
                <a:spcPts val="0"/>
              </a:spcBef>
              <a:spcAft>
                <a:spcPts val="0"/>
              </a:spcAft>
              <a:buNone/>
            </a:pPr>
            <a:r>
              <a:t/>
            </a:r>
            <a:endParaRPr sz="1400">
              <a:solidFill>
                <a:schemeClr val="dk1"/>
              </a:solidFill>
              <a:latin typeface="Calibri"/>
              <a:ea typeface="Calibri"/>
              <a:cs typeface="Calibri"/>
              <a:sym typeface="Calibri"/>
            </a:endParaRPr>
          </a:p>
          <a:p>
            <a:pPr indent="-9525" lvl="0" marL="9525" marR="0" rtl="0" algn="l">
              <a:spcBef>
                <a:spcPts val="0"/>
              </a:spcBef>
              <a:spcAft>
                <a:spcPts val="0"/>
              </a:spcAft>
              <a:buNone/>
            </a:pPr>
            <a:r>
              <a:rPr lang="es-PE" sz="1400">
                <a:solidFill>
                  <a:schemeClr val="dk1"/>
                </a:solidFill>
                <a:latin typeface="Calibri"/>
                <a:ea typeface="Calibri"/>
                <a:cs typeface="Calibri"/>
                <a:sym typeface="Calibri"/>
              </a:rPr>
              <a:t>Fernández Estecche, Scarlet. 10 problemas éticos del mundo actual. En: https://bit.ly/32UnOMC, 8 de enero de 2021. </a:t>
            </a:r>
            <a:endParaRPr/>
          </a:p>
        </p:txBody>
      </p:sp>
      <p:pic>
        <p:nvPicPr>
          <p:cNvPr id="655" name="Google Shape;655;p49"/>
          <p:cNvPicPr preferRelativeResize="0"/>
          <p:nvPr/>
        </p:nvPicPr>
        <p:blipFill rotWithShape="1">
          <a:blip r:embed="rId3">
            <a:alphaModFix/>
          </a:blip>
          <a:srcRect b="0" l="0" r="0" t="0"/>
          <a:stretch/>
        </p:blipFill>
        <p:spPr>
          <a:xfrm>
            <a:off x="1008064" y="959114"/>
            <a:ext cx="103867" cy="106967"/>
          </a:xfrm>
          <a:prstGeom prst="rect">
            <a:avLst/>
          </a:prstGeom>
          <a:noFill/>
          <a:ln>
            <a:noFill/>
          </a:ln>
        </p:spPr>
      </p:pic>
      <p:pic>
        <p:nvPicPr>
          <p:cNvPr id="656" name="Google Shape;656;p49"/>
          <p:cNvPicPr preferRelativeResize="0"/>
          <p:nvPr/>
        </p:nvPicPr>
        <p:blipFill rotWithShape="1">
          <a:blip r:embed="rId3">
            <a:alphaModFix/>
          </a:blip>
          <a:srcRect b="0" l="0" r="0" t="0"/>
          <a:stretch/>
        </p:blipFill>
        <p:spPr>
          <a:xfrm>
            <a:off x="1008064" y="1827667"/>
            <a:ext cx="103867" cy="106967"/>
          </a:xfrm>
          <a:prstGeom prst="rect">
            <a:avLst/>
          </a:prstGeom>
          <a:noFill/>
          <a:ln>
            <a:noFill/>
          </a:ln>
        </p:spPr>
      </p:pic>
      <p:sp>
        <p:nvSpPr>
          <p:cNvPr id="657" name="Google Shape;657;p49"/>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58" name="Google Shape;658;p49"/>
          <p:cNvPicPr preferRelativeResize="0"/>
          <p:nvPr/>
        </p:nvPicPr>
        <p:blipFill rotWithShape="1">
          <a:blip r:embed="rId4">
            <a:alphaModFix amt="42000"/>
          </a:blip>
          <a:srcRect b="0" l="0" r="0" t="0"/>
          <a:stretch/>
        </p:blipFill>
        <p:spPr>
          <a:xfrm>
            <a:off x="6985000" y="3036889"/>
            <a:ext cx="1690688" cy="2197100"/>
          </a:xfrm>
          <a:prstGeom prst="rect">
            <a:avLst/>
          </a:prstGeom>
          <a:noFill/>
          <a:ln>
            <a:noFill/>
          </a:ln>
        </p:spPr>
      </p:pic>
      <p:sp>
        <p:nvSpPr>
          <p:cNvPr id="659" name="Google Shape;659;p4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BIBLIOGRAFÍA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p:nvPr/>
        </p:nvSpPr>
        <p:spPr>
          <a:xfrm>
            <a:off x="3699914" y="912813"/>
            <a:ext cx="4975774" cy="432117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 name="Google Shape;94;p5"/>
          <p:cNvSpPr/>
          <p:nvPr/>
        </p:nvSpPr>
        <p:spPr>
          <a:xfrm>
            <a:off x="3314432" y="912813"/>
            <a:ext cx="385482" cy="4321175"/>
          </a:xfrm>
          <a:prstGeom prst="rect">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5"/>
          <p:cNvSpPr txBox="1"/>
          <p:nvPr/>
        </p:nvSpPr>
        <p:spPr>
          <a:xfrm>
            <a:off x="4751388" y="2364613"/>
            <a:ext cx="3585788" cy="172354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600">
                <a:solidFill>
                  <a:schemeClr val="dk1"/>
                </a:solidFill>
                <a:latin typeface="Arial"/>
                <a:ea typeface="Arial"/>
                <a:cs typeface="Arial"/>
                <a:sym typeface="Arial"/>
              </a:rPr>
              <a:t>CUATRO</a:t>
            </a:r>
            <a:r>
              <a:rPr b="1" lang="es-PE" sz="1600">
                <a:solidFill>
                  <a:srgbClr val="92C24E"/>
                </a:solidFill>
                <a:latin typeface="Arial"/>
                <a:ea typeface="Arial"/>
                <a:cs typeface="Arial"/>
                <a:sym typeface="Arial"/>
              </a:rPr>
              <a:t> </a:t>
            </a:r>
            <a:endParaRPr/>
          </a:p>
          <a:p>
            <a:pPr indent="0" lvl="0" marL="11725" marR="0" rtl="0" algn="l">
              <a:spcBef>
                <a:spcPts val="0"/>
              </a:spcBef>
              <a:spcAft>
                <a:spcPts val="0"/>
              </a:spcAft>
              <a:buNone/>
            </a:pPr>
            <a:r>
              <a:rPr b="1" lang="es-PE" sz="1600">
                <a:solidFill>
                  <a:srgbClr val="92C24E"/>
                </a:solidFill>
                <a:latin typeface="Arial"/>
                <a:ea typeface="Arial"/>
                <a:cs typeface="Arial"/>
                <a:sym typeface="Arial"/>
              </a:rPr>
              <a:t>DEFINICIONES</a:t>
            </a:r>
            <a:endParaRPr b="1" sz="1600">
              <a:solidFill>
                <a:srgbClr val="92C24E"/>
              </a:solidFill>
              <a:latin typeface="Calibri"/>
              <a:ea typeface="Calibri"/>
              <a:cs typeface="Calibri"/>
              <a:sym typeface="Calibri"/>
            </a:endParaRPr>
          </a:p>
          <a:p>
            <a:pPr indent="0" lvl="0" marL="11725" marR="0" rtl="0" algn="l">
              <a:spcBef>
                <a:spcPts val="600"/>
              </a:spcBef>
              <a:spcAft>
                <a:spcPts val="0"/>
              </a:spcAft>
              <a:buNone/>
            </a:pPr>
            <a:r>
              <a:rPr lang="es-PE" sz="1500">
                <a:solidFill>
                  <a:srgbClr val="262626"/>
                </a:solidFill>
                <a:latin typeface="Calibri"/>
                <a:ea typeface="Calibri"/>
                <a:cs typeface="Calibri"/>
                <a:sym typeface="Calibri"/>
              </a:rPr>
              <a:t>El filósofo peruano Miguel Ángel Polo Santillán plantea cuatro maneras de entender la ética y la moral que quizá sean las más comunes. Presentaremos las cuatro versiones para esclarecer sus implicancias y consecuencias. </a:t>
            </a:r>
            <a:endParaRPr sz="1500">
              <a:solidFill>
                <a:srgbClr val="262626"/>
              </a:solidFill>
              <a:latin typeface="Calibri"/>
              <a:ea typeface="Calibri"/>
              <a:cs typeface="Calibri"/>
              <a:sym typeface="Calibri"/>
            </a:endParaRPr>
          </a:p>
        </p:txBody>
      </p:sp>
      <p:sp>
        <p:nvSpPr>
          <p:cNvPr id="96" name="Google Shape;96;p5"/>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DEFINICIÓN Y ETIMOLOGÍA</a:t>
            </a:r>
            <a:endParaRPr/>
          </a:p>
        </p:txBody>
      </p:sp>
      <p:grpSp>
        <p:nvGrpSpPr>
          <p:cNvPr id="97" name="Google Shape;97;p5"/>
          <p:cNvGrpSpPr/>
          <p:nvPr/>
        </p:nvGrpSpPr>
        <p:grpSpPr>
          <a:xfrm>
            <a:off x="503238" y="912813"/>
            <a:ext cx="3196677" cy="4321175"/>
            <a:chOff x="5300883" y="912813"/>
            <a:chExt cx="3138470" cy="4242493"/>
          </a:xfrm>
        </p:grpSpPr>
        <p:sp>
          <p:nvSpPr>
            <p:cNvPr id="98" name="Google Shape;98;p5"/>
            <p:cNvSpPr/>
            <p:nvPr/>
          </p:nvSpPr>
          <p:spPr>
            <a:xfrm>
              <a:off x="5300883" y="912813"/>
              <a:ext cx="3138470" cy="4242493"/>
            </a:xfrm>
            <a:prstGeom prst="roundRect">
              <a:avLst>
                <a:gd fmla="val 3763" name="adj"/>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Hombre sonriendo con lentes&#10;&#10;Descripción generada automáticamente" id="99" name="Google Shape;99;p5"/>
            <p:cNvPicPr preferRelativeResize="0"/>
            <p:nvPr/>
          </p:nvPicPr>
          <p:blipFill rotWithShape="1">
            <a:blip r:embed="rId3">
              <a:alphaModFix/>
            </a:blip>
            <a:srcRect b="0" l="0" r="0" t="0"/>
            <a:stretch/>
          </p:blipFill>
          <p:spPr>
            <a:xfrm>
              <a:off x="5450556" y="1046175"/>
              <a:ext cx="2839125" cy="3577269"/>
            </a:xfrm>
            <a:prstGeom prst="roundRect">
              <a:avLst>
                <a:gd fmla="val 3241" name="adj"/>
              </a:avLst>
            </a:prstGeom>
            <a:noFill/>
            <a:ln>
              <a:noFill/>
            </a:ln>
          </p:spPr>
        </p:pic>
        <p:sp>
          <p:nvSpPr>
            <p:cNvPr id="100" name="Google Shape;100;p5"/>
            <p:cNvSpPr txBox="1"/>
            <p:nvPr/>
          </p:nvSpPr>
          <p:spPr>
            <a:xfrm flipH="1">
              <a:off x="5450556" y="4725340"/>
              <a:ext cx="2839124"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chemeClr val="lt1"/>
                  </a:solidFill>
                  <a:latin typeface="Calibri"/>
                  <a:ea typeface="Calibri"/>
                  <a:cs typeface="Calibri"/>
                  <a:sym typeface="Calibri"/>
                </a:rPr>
                <a:t>Polo Santillán es doctor en filosofía y catedrático de la UNMSM. (Crédito: letras.unmsm.edu.pe)</a:t>
              </a:r>
              <a:endParaRPr/>
            </a:p>
          </p:txBody>
        </p:sp>
      </p:grpSp>
      <p:grpSp>
        <p:nvGrpSpPr>
          <p:cNvPr id="101" name="Google Shape;101;p5"/>
          <p:cNvGrpSpPr/>
          <p:nvPr/>
        </p:nvGrpSpPr>
        <p:grpSpPr>
          <a:xfrm>
            <a:off x="4037779" y="2315632"/>
            <a:ext cx="561161" cy="691897"/>
            <a:chOff x="4338955" y="1417560"/>
            <a:chExt cx="824715" cy="1016852"/>
          </a:xfrm>
        </p:grpSpPr>
        <p:pic>
          <p:nvPicPr>
            <p:cNvPr id="102" name="Google Shape;102;p5"/>
            <p:cNvPicPr preferRelativeResize="0"/>
            <p:nvPr/>
          </p:nvPicPr>
          <p:blipFill rotWithShape="1">
            <a:blip r:embed="rId4">
              <a:alphaModFix/>
            </a:blip>
            <a:srcRect b="0" l="0" r="0" t="0"/>
            <a:stretch/>
          </p:blipFill>
          <p:spPr>
            <a:xfrm>
              <a:off x="4338955" y="1417560"/>
              <a:ext cx="824715" cy="1016852"/>
            </a:xfrm>
            <a:prstGeom prst="rect">
              <a:avLst/>
            </a:prstGeom>
            <a:noFill/>
            <a:ln>
              <a:noFill/>
            </a:ln>
          </p:spPr>
        </p:pic>
        <p:pic>
          <p:nvPicPr>
            <p:cNvPr id="103" name="Google Shape;103;p5"/>
            <p:cNvPicPr preferRelativeResize="0"/>
            <p:nvPr/>
          </p:nvPicPr>
          <p:blipFill rotWithShape="1">
            <a:blip r:embed="rId5">
              <a:alphaModFix/>
            </a:blip>
            <a:srcRect b="0" l="0" r="0" t="0"/>
            <a:stretch/>
          </p:blipFill>
          <p:spPr>
            <a:xfrm>
              <a:off x="4544354" y="1655094"/>
              <a:ext cx="387259" cy="387259"/>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65" name="Google Shape;665;p50"/>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6"/>
          <p:cNvSpPr/>
          <p:nvPr/>
        </p:nvSpPr>
        <p:spPr>
          <a:xfrm>
            <a:off x="4666590" y="1531121"/>
            <a:ext cx="3708399" cy="1681635"/>
          </a:xfrm>
          <a:prstGeom prst="roundRect">
            <a:avLst>
              <a:gd fmla="val 7882" name="adj"/>
            </a:avLst>
          </a:prstGeom>
          <a:solidFill>
            <a:srgbClr val="DDEEC8"/>
          </a:solidFill>
          <a:ln>
            <a:noFill/>
          </a:ln>
        </p:spPr>
        <p:txBody>
          <a:bodyPr anchorCtr="0" anchor="ctr" bIns="0" lIns="576000" spcFirstLastPara="1" rIns="108000" wrap="square" tIns="0">
            <a:noAutofit/>
          </a:bodyPr>
          <a:lstStyle/>
          <a:p>
            <a:pPr indent="0" lvl="0" marL="635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0" name="Google Shape;110;p6"/>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DEFINICIÓN Y ETIMOLOGÍA</a:t>
            </a:r>
            <a:endParaRPr/>
          </a:p>
        </p:txBody>
      </p:sp>
      <p:sp>
        <p:nvSpPr>
          <p:cNvPr id="111" name="Google Shape;111;p6"/>
          <p:cNvSpPr/>
          <p:nvPr/>
        </p:nvSpPr>
        <p:spPr>
          <a:xfrm>
            <a:off x="506413" y="915988"/>
            <a:ext cx="184236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600">
                <a:solidFill>
                  <a:schemeClr val="dk1"/>
                </a:solidFill>
                <a:latin typeface="Calibri"/>
                <a:ea typeface="Calibri"/>
                <a:cs typeface="Calibri"/>
                <a:sym typeface="Calibri"/>
              </a:rPr>
              <a:t>Polo Santillán explica: </a:t>
            </a:r>
            <a:endParaRPr sz="1600">
              <a:solidFill>
                <a:schemeClr val="dk1"/>
              </a:solidFill>
              <a:latin typeface="Arial"/>
              <a:ea typeface="Arial"/>
              <a:cs typeface="Arial"/>
              <a:sym typeface="Arial"/>
            </a:endParaRPr>
          </a:p>
        </p:txBody>
      </p:sp>
      <p:sp>
        <p:nvSpPr>
          <p:cNvPr id="112" name="Google Shape;112;p6"/>
          <p:cNvSpPr/>
          <p:nvPr/>
        </p:nvSpPr>
        <p:spPr>
          <a:xfrm>
            <a:off x="783070" y="1531121"/>
            <a:ext cx="3708399" cy="1681635"/>
          </a:xfrm>
          <a:prstGeom prst="roundRect">
            <a:avLst>
              <a:gd fmla="val 7882" name="adj"/>
            </a:avLst>
          </a:prstGeom>
          <a:solidFill>
            <a:srgbClr val="DDEEC8"/>
          </a:solidFill>
          <a:ln>
            <a:noFill/>
          </a:ln>
        </p:spPr>
        <p:txBody>
          <a:bodyPr anchorCtr="0" anchor="ctr" bIns="0" lIns="576000" spcFirstLastPara="1" rIns="108000" wrap="square" tIns="0">
            <a:noAutofit/>
          </a:bodyPr>
          <a:lstStyle/>
          <a:p>
            <a:pPr indent="0" lvl="0" marL="635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3" name="Google Shape;113;p6"/>
          <p:cNvSpPr/>
          <p:nvPr/>
        </p:nvSpPr>
        <p:spPr>
          <a:xfrm>
            <a:off x="943057" y="1681728"/>
            <a:ext cx="3425582" cy="13849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92C24E"/>
                </a:solidFill>
                <a:latin typeface="Arial"/>
                <a:ea typeface="Arial"/>
                <a:cs typeface="Arial"/>
                <a:sym typeface="Arial"/>
              </a:rPr>
              <a:t>+ 01.</a:t>
            </a:r>
            <a:br>
              <a:rPr b="1" lang="es-PE" sz="1600">
                <a:solidFill>
                  <a:srgbClr val="EE4639"/>
                </a:solidFill>
                <a:latin typeface="Calibri"/>
                <a:ea typeface="Calibri"/>
                <a:cs typeface="Calibri"/>
                <a:sym typeface="Calibri"/>
              </a:rPr>
            </a:br>
            <a:r>
              <a:rPr lang="es-PE" sz="1400">
                <a:solidFill>
                  <a:schemeClr val="dk1"/>
                </a:solidFill>
                <a:latin typeface="Calibri"/>
                <a:ea typeface="Calibri"/>
                <a:cs typeface="Calibri"/>
                <a:sym typeface="Calibri"/>
              </a:rPr>
              <a:t>“Académicamente suele considerarse a la ética como una disciplina teórica que pertenece a la filosofía cuya tarea es estudiar la moral (…). Esta disciplina también es conocida como filosofía moral”.</a:t>
            </a:r>
            <a:endParaRPr sz="1200">
              <a:solidFill>
                <a:schemeClr val="dk1"/>
              </a:solidFill>
              <a:latin typeface="Calibri"/>
              <a:ea typeface="Calibri"/>
              <a:cs typeface="Calibri"/>
              <a:sym typeface="Calibri"/>
            </a:endParaRPr>
          </a:p>
        </p:txBody>
      </p:sp>
      <p:sp>
        <p:nvSpPr>
          <p:cNvPr id="114" name="Google Shape;114;p6"/>
          <p:cNvSpPr/>
          <p:nvPr/>
        </p:nvSpPr>
        <p:spPr>
          <a:xfrm>
            <a:off x="4820759" y="1681728"/>
            <a:ext cx="3425582" cy="116955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92C24E"/>
                </a:solidFill>
                <a:latin typeface="Arial"/>
                <a:ea typeface="Arial"/>
                <a:cs typeface="Arial"/>
                <a:sym typeface="Arial"/>
              </a:rPr>
              <a:t>+ 02.</a:t>
            </a:r>
            <a:br>
              <a:rPr b="1" lang="es-PE" sz="1600">
                <a:solidFill>
                  <a:srgbClr val="EE4639"/>
                </a:solidFill>
                <a:latin typeface="Calibri"/>
                <a:ea typeface="Calibri"/>
                <a:cs typeface="Calibri"/>
                <a:sym typeface="Calibri"/>
              </a:rPr>
            </a:br>
            <a:r>
              <a:rPr lang="es-PE" sz="1400">
                <a:solidFill>
                  <a:schemeClr val="dk1"/>
                </a:solidFill>
                <a:latin typeface="Calibri"/>
                <a:ea typeface="Calibri"/>
                <a:cs typeface="Calibri"/>
                <a:sym typeface="Calibri"/>
              </a:rPr>
              <a:t>“La ética sería el ámbito de las decisiones y acciones que afectan a la familia, la sociedad y al Estado; es decir, la ética como una actividad social y política”.</a:t>
            </a:r>
            <a:endParaRPr sz="1200">
              <a:solidFill>
                <a:schemeClr val="dk1"/>
              </a:solidFill>
              <a:latin typeface="Calibri"/>
              <a:ea typeface="Calibri"/>
              <a:cs typeface="Calibri"/>
              <a:sym typeface="Calibri"/>
            </a:endParaRPr>
          </a:p>
        </p:txBody>
      </p:sp>
      <p:sp>
        <p:nvSpPr>
          <p:cNvPr id="115" name="Google Shape;115;p6"/>
          <p:cNvSpPr/>
          <p:nvPr/>
        </p:nvSpPr>
        <p:spPr>
          <a:xfrm>
            <a:off x="4666590" y="3369796"/>
            <a:ext cx="3708399" cy="1681635"/>
          </a:xfrm>
          <a:prstGeom prst="roundRect">
            <a:avLst>
              <a:gd fmla="val 7882" name="adj"/>
            </a:avLst>
          </a:prstGeom>
          <a:solidFill>
            <a:srgbClr val="DDEEC8"/>
          </a:solidFill>
          <a:ln>
            <a:noFill/>
          </a:ln>
        </p:spPr>
        <p:txBody>
          <a:bodyPr anchorCtr="0" anchor="ctr" bIns="0" lIns="576000" spcFirstLastPara="1" rIns="108000" wrap="square" tIns="0">
            <a:noAutofit/>
          </a:bodyPr>
          <a:lstStyle/>
          <a:p>
            <a:pPr indent="0" lvl="0" marL="635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6" name="Google Shape;116;p6"/>
          <p:cNvSpPr/>
          <p:nvPr/>
        </p:nvSpPr>
        <p:spPr>
          <a:xfrm>
            <a:off x="783070" y="3369796"/>
            <a:ext cx="3708399" cy="1681635"/>
          </a:xfrm>
          <a:prstGeom prst="roundRect">
            <a:avLst>
              <a:gd fmla="val 7882" name="adj"/>
            </a:avLst>
          </a:prstGeom>
          <a:solidFill>
            <a:srgbClr val="DDEEC8"/>
          </a:solidFill>
          <a:ln>
            <a:noFill/>
          </a:ln>
        </p:spPr>
        <p:txBody>
          <a:bodyPr anchorCtr="0" anchor="ctr" bIns="0" lIns="576000" spcFirstLastPara="1" rIns="108000" wrap="square" tIns="0">
            <a:noAutofit/>
          </a:bodyPr>
          <a:lstStyle/>
          <a:p>
            <a:pPr indent="0" lvl="0" marL="635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7" name="Google Shape;117;p6"/>
          <p:cNvSpPr/>
          <p:nvPr/>
        </p:nvSpPr>
        <p:spPr>
          <a:xfrm>
            <a:off x="943057" y="3520403"/>
            <a:ext cx="3425582" cy="116955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92C24E"/>
                </a:solidFill>
                <a:latin typeface="Arial"/>
                <a:ea typeface="Arial"/>
                <a:cs typeface="Arial"/>
                <a:sym typeface="Arial"/>
              </a:rPr>
              <a:t>+ 03.</a:t>
            </a:r>
            <a:br>
              <a:rPr b="1" lang="es-PE" sz="1600">
                <a:solidFill>
                  <a:srgbClr val="EE4639"/>
                </a:solidFill>
                <a:latin typeface="Calibri"/>
                <a:ea typeface="Calibri"/>
                <a:cs typeface="Calibri"/>
                <a:sym typeface="Calibri"/>
              </a:rPr>
            </a:br>
            <a:r>
              <a:rPr lang="es-PE" sz="1400">
                <a:solidFill>
                  <a:schemeClr val="dk1"/>
                </a:solidFill>
                <a:latin typeface="Calibri"/>
                <a:ea typeface="Calibri"/>
                <a:cs typeface="Calibri"/>
                <a:sym typeface="Calibri"/>
              </a:rPr>
              <a:t>“La ética es el arte de aprender a vivir bien, por lo tanto abarca y trasciende lo moral, porque busca una vida armónica articulada con las distintas dimensiones de la vida humana”.</a:t>
            </a:r>
            <a:endParaRPr sz="1200">
              <a:solidFill>
                <a:schemeClr val="dk1"/>
              </a:solidFill>
              <a:latin typeface="Calibri"/>
              <a:ea typeface="Calibri"/>
              <a:cs typeface="Calibri"/>
              <a:sym typeface="Calibri"/>
            </a:endParaRPr>
          </a:p>
        </p:txBody>
      </p:sp>
      <p:sp>
        <p:nvSpPr>
          <p:cNvPr id="118" name="Google Shape;118;p6"/>
          <p:cNvSpPr/>
          <p:nvPr/>
        </p:nvSpPr>
        <p:spPr>
          <a:xfrm>
            <a:off x="4820759" y="3520403"/>
            <a:ext cx="3425582" cy="95410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rgbClr val="92C24E"/>
                </a:solidFill>
                <a:latin typeface="Arial"/>
                <a:ea typeface="Arial"/>
                <a:cs typeface="Arial"/>
                <a:sym typeface="Arial"/>
              </a:rPr>
              <a:t>+ 04.</a:t>
            </a:r>
            <a:br>
              <a:rPr b="1" lang="es-PE" sz="1600">
                <a:solidFill>
                  <a:srgbClr val="EE4639"/>
                </a:solidFill>
                <a:latin typeface="Calibri"/>
                <a:ea typeface="Calibri"/>
                <a:cs typeface="Calibri"/>
                <a:sym typeface="Calibri"/>
              </a:rPr>
            </a:br>
            <a:r>
              <a:rPr lang="es-PE" sz="1400">
                <a:solidFill>
                  <a:schemeClr val="dk1"/>
                </a:solidFill>
                <a:latin typeface="Calibri"/>
                <a:ea typeface="Calibri"/>
                <a:cs typeface="Calibri"/>
                <a:sym typeface="Calibri"/>
              </a:rPr>
              <a:t>“La cuarta definición es aquella que no hace ninguna distinción entre ética y moral, ya que todo se da en la misma realidad”.</a:t>
            </a:r>
            <a:endParaRPr sz="1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DEFINICIÓN Y ETIMOLOGÍA</a:t>
            </a:r>
            <a:endParaRPr/>
          </a:p>
        </p:txBody>
      </p:sp>
      <p:sp>
        <p:nvSpPr>
          <p:cNvPr id="125" name="Google Shape;125;p7"/>
          <p:cNvSpPr/>
          <p:nvPr/>
        </p:nvSpPr>
        <p:spPr>
          <a:xfrm rot="-5400000">
            <a:off x="-541337" y="1957389"/>
            <a:ext cx="4321176" cy="2232024"/>
          </a:xfrm>
          <a:prstGeom prst="round2SameRect">
            <a:avLst>
              <a:gd fmla="val 5364" name="adj1"/>
              <a:gd fmla="val 0" name="adj2"/>
            </a:avLst>
          </a:prstGeom>
          <a:solidFill>
            <a:srgbClr val="00B2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 name="Google Shape;126;p7"/>
          <p:cNvSpPr txBox="1"/>
          <p:nvPr/>
        </p:nvSpPr>
        <p:spPr>
          <a:xfrm>
            <a:off x="727177" y="2460621"/>
            <a:ext cx="1845694" cy="166199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800">
                <a:solidFill>
                  <a:schemeClr val="lt1"/>
                </a:solidFill>
                <a:latin typeface="Calibri"/>
                <a:ea typeface="Calibri"/>
                <a:cs typeface="Calibri"/>
                <a:sym typeface="Calibri"/>
              </a:rPr>
              <a:t>La ética </a:t>
            </a:r>
            <a:br>
              <a:rPr b="1" lang="es-PE" sz="2800">
                <a:solidFill>
                  <a:schemeClr val="lt1"/>
                </a:solidFill>
                <a:latin typeface="Calibri"/>
                <a:ea typeface="Calibri"/>
                <a:cs typeface="Calibri"/>
                <a:sym typeface="Calibri"/>
              </a:rPr>
            </a:br>
            <a:r>
              <a:rPr lang="es-PE" sz="1600">
                <a:solidFill>
                  <a:schemeClr val="lt1"/>
                </a:solidFill>
                <a:latin typeface="Calibri"/>
                <a:ea typeface="Calibri"/>
                <a:cs typeface="Calibri"/>
                <a:sym typeface="Calibri"/>
              </a:rPr>
              <a:t>es el ámbito de nuestras decisiones y acciones. Es una actividad social y política.</a:t>
            </a:r>
            <a:endParaRPr sz="1600">
              <a:solidFill>
                <a:schemeClr val="lt1"/>
              </a:solidFill>
              <a:latin typeface="Calibri"/>
              <a:ea typeface="Calibri"/>
              <a:cs typeface="Calibri"/>
              <a:sym typeface="Calibri"/>
            </a:endParaRPr>
          </a:p>
        </p:txBody>
      </p:sp>
      <p:pic>
        <p:nvPicPr>
          <p:cNvPr id="127" name="Google Shape;127;p7"/>
          <p:cNvPicPr preferRelativeResize="0"/>
          <p:nvPr/>
        </p:nvPicPr>
        <p:blipFill rotWithShape="1">
          <a:blip r:embed="rId3">
            <a:alphaModFix/>
          </a:blip>
          <a:srcRect b="0" l="0" r="0" t="0"/>
          <a:stretch/>
        </p:blipFill>
        <p:spPr>
          <a:xfrm>
            <a:off x="727177" y="2183383"/>
            <a:ext cx="157605" cy="157605"/>
          </a:xfrm>
          <a:prstGeom prst="rect">
            <a:avLst/>
          </a:prstGeom>
          <a:noFill/>
          <a:ln>
            <a:noFill/>
          </a:ln>
        </p:spPr>
      </p:pic>
      <p:pic>
        <p:nvPicPr>
          <p:cNvPr id="128" name="Google Shape;128;p7"/>
          <p:cNvPicPr preferRelativeResize="0"/>
          <p:nvPr/>
        </p:nvPicPr>
        <p:blipFill rotWithShape="1">
          <a:blip r:embed="rId4">
            <a:alphaModFix/>
          </a:blip>
          <a:srcRect b="0" l="0" r="0" t="0"/>
          <a:stretch/>
        </p:blipFill>
        <p:spPr>
          <a:xfrm>
            <a:off x="2727435" y="912813"/>
            <a:ext cx="5948253" cy="4321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8"/>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DEFINICIÓN Y ETIMOLOGÍA</a:t>
            </a:r>
            <a:endParaRPr/>
          </a:p>
        </p:txBody>
      </p:sp>
      <p:sp>
        <p:nvSpPr>
          <p:cNvPr id="135" name="Google Shape;135;p8"/>
          <p:cNvSpPr/>
          <p:nvPr/>
        </p:nvSpPr>
        <p:spPr>
          <a:xfrm>
            <a:off x="3699914" y="912813"/>
            <a:ext cx="4975774" cy="432117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8"/>
          <p:cNvSpPr/>
          <p:nvPr/>
        </p:nvSpPr>
        <p:spPr>
          <a:xfrm>
            <a:off x="3314432" y="912813"/>
            <a:ext cx="385482" cy="4321175"/>
          </a:xfrm>
          <a:prstGeom prst="rect">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7" name="Google Shape;137;p8"/>
          <p:cNvSpPr txBox="1"/>
          <p:nvPr/>
        </p:nvSpPr>
        <p:spPr>
          <a:xfrm>
            <a:off x="4751388" y="2364613"/>
            <a:ext cx="3585788" cy="2508379"/>
          </a:xfrm>
          <a:prstGeom prst="rect">
            <a:avLst/>
          </a:prstGeom>
          <a:noFill/>
          <a:ln>
            <a:noFill/>
          </a:ln>
        </p:spPr>
        <p:txBody>
          <a:bodyPr anchorCtr="0" anchor="t" bIns="0" lIns="0" spcFirstLastPara="1" rIns="0" wrap="square" tIns="0">
            <a:spAutoFit/>
          </a:bodyPr>
          <a:lstStyle/>
          <a:p>
            <a:pPr indent="0" lvl="0" marL="11725" marR="0" rtl="0" algn="l">
              <a:spcBef>
                <a:spcPts val="0"/>
              </a:spcBef>
              <a:spcAft>
                <a:spcPts val="0"/>
              </a:spcAft>
              <a:buNone/>
            </a:pPr>
            <a:r>
              <a:rPr lang="es-PE" sz="1600">
                <a:solidFill>
                  <a:schemeClr val="dk1"/>
                </a:solidFill>
                <a:latin typeface="Arial"/>
                <a:ea typeface="Arial"/>
                <a:cs typeface="Arial"/>
                <a:sym typeface="Arial"/>
              </a:rPr>
              <a:t>ORIGEN</a:t>
            </a:r>
            <a:r>
              <a:rPr b="1" lang="es-PE" sz="1600">
                <a:solidFill>
                  <a:srgbClr val="92C24E"/>
                </a:solidFill>
                <a:latin typeface="Arial"/>
                <a:ea typeface="Arial"/>
                <a:cs typeface="Arial"/>
                <a:sym typeface="Arial"/>
              </a:rPr>
              <a:t> </a:t>
            </a:r>
            <a:br>
              <a:rPr b="1" lang="es-PE" sz="1600">
                <a:solidFill>
                  <a:srgbClr val="92C24E"/>
                </a:solidFill>
                <a:latin typeface="Arial"/>
                <a:ea typeface="Arial"/>
                <a:cs typeface="Arial"/>
                <a:sym typeface="Arial"/>
              </a:rPr>
            </a:br>
            <a:r>
              <a:rPr b="1" lang="es-PE" sz="1600">
                <a:solidFill>
                  <a:srgbClr val="92C24E"/>
                </a:solidFill>
                <a:latin typeface="Arial"/>
                <a:ea typeface="Arial"/>
                <a:cs typeface="Arial"/>
                <a:sym typeface="Arial"/>
              </a:rPr>
              <a:t>GRIEGO</a:t>
            </a:r>
            <a:endParaRPr/>
          </a:p>
          <a:p>
            <a:pPr indent="-166688" lvl="0" marL="177800" marR="0" rtl="0" algn="l">
              <a:spcBef>
                <a:spcPts val="600"/>
              </a:spcBef>
              <a:spcAft>
                <a:spcPts val="0"/>
              </a:spcAft>
              <a:buClr>
                <a:srgbClr val="92C24E"/>
              </a:buClr>
              <a:buSzPts val="1400"/>
              <a:buFont typeface="Arial"/>
              <a:buChar char="•"/>
            </a:pPr>
            <a:r>
              <a:rPr lang="es-PE" sz="1400">
                <a:solidFill>
                  <a:srgbClr val="262626"/>
                </a:solidFill>
                <a:latin typeface="Calibri"/>
                <a:ea typeface="Calibri"/>
                <a:cs typeface="Calibri"/>
                <a:sym typeface="Calibri"/>
              </a:rPr>
              <a:t>La etimología explica el origen y la evolución del significado y forma de las palabras que utilizamos.</a:t>
            </a:r>
            <a:endParaRPr/>
          </a:p>
          <a:p>
            <a:pPr indent="-77788" lvl="0" marL="177800" marR="0" rtl="0" algn="l">
              <a:spcBef>
                <a:spcPts val="0"/>
              </a:spcBef>
              <a:spcAft>
                <a:spcPts val="0"/>
              </a:spcAft>
              <a:buClr>
                <a:srgbClr val="92C24E"/>
              </a:buClr>
              <a:buSzPts val="1400"/>
              <a:buFont typeface="Arial"/>
              <a:buNone/>
            </a:pPr>
            <a:r>
              <a:t/>
            </a:r>
            <a:endParaRPr sz="1400">
              <a:solidFill>
                <a:srgbClr val="262626"/>
              </a:solidFill>
              <a:latin typeface="Calibri"/>
              <a:ea typeface="Calibri"/>
              <a:cs typeface="Calibri"/>
              <a:sym typeface="Calibri"/>
            </a:endParaRPr>
          </a:p>
          <a:p>
            <a:pPr indent="-166688" lvl="0" marL="177800" marR="0" rtl="0" algn="l">
              <a:spcBef>
                <a:spcPts val="0"/>
              </a:spcBef>
              <a:spcAft>
                <a:spcPts val="0"/>
              </a:spcAft>
              <a:buClr>
                <a:srgbClr val="92C24E"/>
              </a:buClr>
              <a:buSzPts val="1400"/>
              <a:buFont typeface="Arial"/>
              <a:buChar char="•"/>
            </a:pPr>
            <a:r>
              <a:rPr lang="es-PE" sz="1400">
                <a:solidFill>
                  <a:srgbClr val="262626"/>
                </a:solidFill>
                <a:latin typeface="Calibri"/>
                <a:ea typeface="Calibri"/>
                <a:cs typeface="Calibri"/>
                <a:sym typeface="Calibri"/>
              </a:rPr>
              <a:t>El filósofo español José Luis López Aranguren nos explica que hay dos vías de acceso al origen de la palabra griega </a:t>
            </a:r>
            <a:r>
              <a:rPr i="1" lang="es-PE" sz="1400">
                <a:solidFill>
                  <a:srgbClr val="262626"/>
                </a:solidFill>
                <a:latin typeface="Calibri"/>
                <a:ea typeface="Calibri"/>
                <a:cs typeface="Calibri"/>
                <a:sym typeface="Calibri"/>
              </a:rPr>
              <a:t>ethos</a:t>
            </a:r>
            <a:r>
              <a:rPr lang="es-PE" sz="1400">
                <a:solidFill>
                  <a:srgbClr val="262626"/>
                </a:solidFill>
                <a:latin typeface="Calibri"/>
                <a:ea typeface="Calibri"/>
                <a:cs typeface="Calibri"/>
                <a:sym typeface="Calibri"/>
              </a:rPr>
              <a:t>: la latina y la griega. Para López Aranguren las traducciones latinas (romanas) “han oscurecido su genuino sentido”. </a:t>
            </a:r>
            <a:endParaRPr/>
          </a:p>
        </p:txBody>
      </p:sp>
      <p:grpSp>
        <p:nvGrpSpPr>
          <p:cNvPr id="138" name="Google Shape;138;p8"/>
          <p:cNvGrpSpPr/>
          <p:nvPr/>
        </p:nvGrpSpPr>
        <p:grpSpPr>
          <a:xfrm>
            <a:off x="503238" y="912813"/>
            <a:ext cx="3196677" cy="4321175"/>
            <a:chOff x="5300883" y="912813"/>
            <a:chExt cx="3138470" cy="4242493"/>
          </a:xfrm>
        </p:grpSpPr>
        <p:sp>
          <p:nvSpPr>
            <p:cNvPr id="139" name="Google Shape;139;p8"/>
            <p:cNvSpPr/>
            <p:nvPr/>
          </p:nvSpPr>
          <p:spPr>
            <a:xfrm>
              <a:off x="5300883" y="912813"/>
              <a:ext cx="3138470" cy="4242493"/>
            </a:xfrm>
            <a:prstGeom prst="roundRect">
              <a:avLst>
                <a:gd fmla="val 3763" name="adj"/>
              </a:avLst>
            </a:prstGeom>
            <a:solidFill>
              <a:srgbClr val="92C2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8"/>
            <p:cNvSpPr txBox="1"/>
            <p:nvPr/>
          </p:nvSpPr>
          <p:spPr>
            <a:xfrm flipH="1">
              <a:off x="5454567" y="4728142"/>
              <a:ext cx="2835112" cy="30217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PE" sz="1000">
                  <a:solidFill>
                    <a:schemeClr val="lt1"/>
                  </a:solidFill>
                  <a:latin typeface="Calibri"/>
                  <a:ea typeface="Calibri"/>
                  <a:cs typeface="Calibri"/>
                  <a:sym typeface="Calibri"/>
                </a:rPr>
                <a:t>López Aranguren es uno de los filósofos españoles más importantes del siglo XX. (Crédito: Alberto Schommer)</a:t>
              </a:r>
              <a:endParaRPr/>
            </a:p>
          </p:txBody>
        </p:sp>
      </p:grpSp>
      <p:grpSp>
        <p:nvGrpSpPr>
          <p:cNvPr id="141" name="Google Shape;141;p8"/>
          <p:cNvGrpSpPr/>
          <p:nvPr/>
        </p:nvGrpSpPr>
        <p:grpSpPr>
          <a:xfrm>
            <a:off x="4037779" y="2315632"/>
            <a:ext cx="561161" cy="691897"/>
            <a:chOff x="4338955" y="1417560"/>
            <a:chExt cx="824715" cy="1016852"/>
          </a:xfrm>
        </p:grpSpPr>
        <p:pic>
          <p:nvPicPr>
            <p:cNvPr id="142" name="Google Shape;142;p8"/>
            <p:cNvPicPr preferRelativeResize="0"/>
            <p:nvPr/>
          </p:nvPicPr>
          <p:blipFill rotWithShape="1">
            <a:blip r:embed="rId3">
              <a:alphaModFix/>
            </a:blip>
            <a:srcRect b="0" l="0" r="0" t="0"/>
            <a:stretch/>
          </p:blipFill>
          <p:spPr>
            <a:xfrm>
              <a:off x="4338955" y="1417560"/>
              <a:ext cx="824715" cy="1016852"/>
            </a:xfrm>
            <a:prstGeom prst="rect">
              <a:avLst/>
            </a:prstGeom>
            <a:noFill/>
            <a:ln>
              <a:noFill/>
            </a:ln>
          </p:spPr>
        </p:pic>
        <p:pic>
          <p:nvPicPr>
            <p:cNvPr id="143" name="Google Shape;143;p8"/>
            <p:cNvPicPr preferRelativeResize="0"/>
            <p:nvPr/>
          </p:nvPicPr>
          <p:blipFill rotWithShape="1">
            <a:blip r:embed="rId4">
              <a:alphaModFix/>
            </a:blip>
            <a:srcRect b="0" l="0" r="0" t="0"/>
            <a:stretch/>
          </p:blipFill>
          <p:spPr>
            <a:xfrm>
              <a:off x="4544354" y="1655094"/>
              <a:ext cx="387259" cy="387259"/>
            </a:xfrm>
            <a:prstGeom prst="rect">
              <a:avLst/>
            </a:prstGeom>
            <a:noFill/>
            <a:ln>
              <a:noFill/>
            </a:ln>
          </p:spPr>
        </p:pic>
      </p:grpSp>
      <p:pic>
        <p:nvPicPr>
          <p:cNvPr descr="Imagen en blanco y negro de un hombre con lentes y la boca abierta&#10;&#10;Descripción generada automáticamente con confianza media" id="144" name="Google Shape;144;p8"/>
          <p:cNvPicPr preferRelativeResize="0"/>
          <p:nvPr/>
        </p:nvPicPr>
        <p:blipFill rotWithShape="1">
          <a:blip r:embed="rId5">
            <a:alphaModFix/>
          </a:blip>
          <a:srcRect b="0" l="0" r="2938" t="170"/>
          <a:stretch/>
        </p:blipFill>
        <p:spPr>
          <a:xfrm>
            <a:off x="659773" y="1048648"/>
            <a:ext cx="2883606" cy="3643614"/>
          </a:xfrm>
          <a:prstGeom prst="roundRect">
            <a:avLst>
              <a:gd fmla="val 3322"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pSp>
        <p:nvGrpSpPr>
          <p:cNvPr id="150" name="Google Shape;150;p9"/>
          <p:cNvGrpSpPr/>
          <p:nvPr/>
        </p:nvGrpSpPr>
        <p:grpSpPr>
          <a:xfrm>
            <a:off x="1378468" y="2292722"/>
            <a:ext cx="6157450" cy="1129557"/>
            <a:chOff x="1378468" y="2308637"/>
            <a:chExt cx="6157450" cy="1129557"/>
          </a:xfrm>
        </p:grpSpPr>
        <p:sp>
          <p:nvSpPr>
            <p:cNvPr id="151" name="Google Shape;151;p9"/>
            <p:cNvSpPr/>
            <p:nvPr/>
          </p:nvSpPr>
          <p:spPr>
            <a:xfrm>
              <a:off x="1991244" y="2400194"/>
              <a:ext cx="5544674" cy="9233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PE" sz="2000">
                  <a:solidFill>
                    <a:schemeClr val="dk1"/>
                  </a:solidFill>
                  <a:latin typeface="Calibri"/>
                  <a:ea typeface="Calibri"/>
                  <a:cs typeface="Calibri"/>
                  <a:sym typeface="Calibri"/>
                </a:rPr>
                <a:t>La palabra </a:t>
              </a:r>
              <a:r>
                <a:rPr b="1" i="1" lang="es-PE" sz="2000">
                  <a:solidFill>
                    <a:srgbClr val="00B2C3"/>
                  </a:solidFill>
                  <a:latin typeface="Calibri"/>
                  <a:ea typeface="Calibri"/>
                  <a:cs typeface="Calibri"/>
                  <a:sym typeface="Calibri"/>
                </a:rPr>
                <a:t>ethos</a:t>
              </a:r>
              <a:r>
                <a:rPr b="1" lang="es-PE" sz="2000">
                  <a:solidFill>
                    <a:schemeClr val="dk1"/>
                  </a:solidFill>
                  <a:latin typeface="Calibri"/>
                  <a:ea typeface="Calibri"/>
                  <a:cs typeface="Calibri"/>
                  <a:sym typeface="Calibri"/>
                </a:rPr>
                <a:t> posee dos sentidos fundamentales. Según el primario y más antiguo significaba </a:t>
              </a:r>
              <a:r>
                <a:rPr b="1" lang="es-PE" sz="2000">
                  <a:solidFill>
                    <a:srgbClr val="00B2C3"/>
                  </a:solidFill>
                  <a:latin typeface="Calibri"/>
                  <a:ea typeface="Calibri"/>
                  <a:cs typeface="Calibri"/>
                  <a:sym typeface="Calibri"/>
                </a:rPr>
                <a:t>‘residencia’</a:t>
              </a:r>
              <a:r>
                <a:rPr b="1" lang="es-PE" sz="2000">
                  <a:solidFill>
                    <a:schemeClr val="dk1"/>
                  </a:solidFill>
                  <a:latin typeface="Calibri"/>
                  <a:ea typeface="Calibri"/>
                  <a:cs typeface="Calibri"/>
                  <a:sym typeface="Calibri"/>
                </a:rPr>
                <a:t>,</a:t>
              </a:r>
              <a:r>
                <a:rPr b="1" lang="es-PE" sz="2000">
                  <a:solidFill>
                    <a:srgbClr val="00B2C3"/>
                  </a:solidFill>
                  <a:latin typeface="Calibri"/>
                  <a:ea typeface="Calibri"/>
                  <a:cs typeface="Calibri"/>
                  <a:sym typeface="Calibri"/>
                </a:rPr>
                <a:t> ‘morada’</a:t>
              </a:r>
              <a:r>
                <a:rPr b="1" lang="es-PE" sz="2000">
                  <a:solidFill>
                    <a:schemeClr val="dk1"/>
                  </a:solidFill>
                  <a:latin typeface="Calibri"/>
                  <a:ea typeface="Calibri"/>
                  <a:cs typeface="Calibri"/>
                  <a:sym typeface="Calibri"/>
                </a:rPr>
                <a:t>,</a:t>
              </a:r>
              <a:r>
                <a:rPr b="1" lang="es-PE" sz="2000">
                  <a:solidFill>
                    <a:srgbClr val="00B2C3"/>
                  </a:solidFill>
                  <a:latin typeface="Calibri"/>
                  <a:ea typeface="Calibri"/>
                  <a:cs typeface="Calibri"/>
                  <a:sym typeface="Calibri"/>
                </a:rPr>
                <a:t> ‘lugar donde se habita’</a:t>
              </a:r>
              <a:r>
                <a:rPr b="1" lang="es-PE" sz="2000">
                  <a:solidFill>
                    <a:schemeClr val="dk1"/>
                  </a:solidFill>
                  <a:latin typeface="Calibri"/>
                  <a:ea typeface="Calibri"/>
                  <a:cs typeface="Calibri"/>
                  <a:sym typeface="Calibri"/>
                </a:rPr>
                <a:t>. </a:t>
              </a:r>
              <a:endParaRPr/>
            </a:p>
          </p:txBody>
        </p:sp>
        <p:pic>
          <p:nvPicPr>
            <p:cNvPr id="152" name="Google Shape;152;p9"/>
            <p:cNvPicPr preferRelativeResize="0"/>
            <p:nvPr/>
          </p:nvPicPr>
          <p:blipFill rotWithShape="1">
            <a:blip r:embed="rId3">
              <a:alphaModFix/>
            </a:blip>
            <a:srcRect b="0" l="0" r="0" t="0"/>
            <a:stretch/>
          </p:blipFill>
          <p:spPr>
            <a:xfrm>
              <a:off x="1378468" y="2308637"/>
              <a:ext cx="411788" cy="338400"/>
            </a:xfrm>
            <a:prstGeom prst="rect">
              <a:avLst/>
            </a:prstGeom>
            <a:noFill/>
            <a:ln>
              <a:noFill/>
            </a:ln>
          </p:spPr>
        </p:pic>
        <p:pic>
          <p:nvPicPr>
            <p:cNvPr id="153" name="Google Shape;153;p9"/>
            <p:cNvPicPr preferRelativeResize="0"/>
            <p:nvPr/>
          </p:nvPicPr>
          <p:blipFill rotWithShape="1">
            <a:blip r:embed="rId3">
              <a:alphaModFix/>
            </a:blip>
            <a:srcRect b="0" l="0" r="0" t="0"/>
            <a:stretch/>
          </p:blipFill>
          <p:spPr>
            <a:xfrm rot="10800000">
              <a:off x="6895754" y="3099794"/>
              <a:ext cx="411788" cy="338400"/>
            </a:xfrm>
            <a:prstGeom prst="rect">
              <a:avLst/>
            </a:prstGeom>
            <a:noFill/>
            <a:ln>
              <a:noFill/>
            </a:ln>
          </p:spPr>
        </p:pic>
      </p:grpSp>
      <p:sp>
        <p:nvSpPr>
          <p:cNvPr id="154" name="Google Shape;154;p9"/>
          <p:cNvSpPr/>
          <p:nvPr/>
        </p:nvSpPr>
        <p:spPr>
          <a:xfrm>
            <a:off x="503238" y="377440"/>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None/>
            </a:pPr>
            <a:r>
              <a:rPr b="1" lang="es-PE" sz="1000">
                <a:solidFill>
                  <a:srgbClr val="7F7F7F"/>
                </a:solidFill>
                <a:latin typeface="Calibri"/>
                <a:ea typeface="Calibri"/>
                <a:cs typeface="Calibri"/>
                <a:sym typeface="Calibri"/>
              </a:rPr>
              <a:t>+ </a:t>
            </a:r>
            <a:r>
              <a:rPr lang="es-PE" sz="1000">
                <a:solidFill>
                  <a:srgbClr val="A5A5A5"/>
                </a:solidFill>
                <a:latin typeface="Calibri"/>
                <a:ea typeface="Calibri"/>
                <a:cs typeface="Calibri"/>
                <a:sym typeface="Calibri"/>
              </a:rPr>
              <a:t>ÉTICA: DEFINICIÓN Y ETIMOLOGÍA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Diseño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2006-06-01T21:36:52Z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7C181348-3E2B-4104-AB20-6B5218EA68C2</vt:lpwstr>
  </property>
  <property fmtid="{D5CDD505-2E9C-101B-9397-08002B2CF9AE}" pid="3" name="ArticulatePath">
    <vt:lpwstr>30107-S01-PPT</vt:lpwstr>
  </property>
</Properties>
</file>